
<file path=[Content_Types].xml><?xml version="1.0" encoding="utf-8"?>
<Types xmlns="http://schemas.openxmlformats.org/package/2006/content-types">
  <Override PartName="/ppt/slideLayouts/slideLayout8.xml" ContentType="application/vnd.openxmlformats-officedocument.presentationml.slideLayout+xml"/>
  <Override PartName="/ppt/slides/slide22.xml" ContentType="application/vnd.openxmlformats-officedocument.presentationml.slide+xml"/>
  <Override PartName="/ppt/slides/slide2.xml" ContentType="application/vnd.openxmlformats-officedocument.presentationml.slide+xml"/>
  <Override PartName="/docProps/app.xml" ContentType="application/vnd.openxmlformats-officedocument.extended-properties+xml"/>
  <Override PartName="/ppt/slides/slide11.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21.xml" ContentType="application/vnd.openxmlformats-officedocument.presentationml.slide+xml"/>
  <Override PartName="/ppt/slideLayouts/slideLayout5.xml" ContentType="application/vnd.openxmlformats-officedocument.presentationml.slideLayout+xml"/>
  <Override PartName="/ppt/slides/slide23.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viewProps.xml" ContentType="application/vnd.openxmlformats-officedocument.presentationml.viewProps+xml"/>
  <Override PartName="/ppt/slideMasters/slideMaster1.xml" ContentType="application/vnd.openxmlformats-officedocument.presentationml.slideMaster+xml"/>
  <Override PartName="/ppt/slides/slide13.xml" ContentType="application/vnd.openxmlformats-officedocument.presentationml.slide+xml"/>
  <Override PartName="/ppt/slides/slide1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ppt/slides/slide5.xml" ContentType="application/vnd.openxmlformats-officedocument.presentationml.slide+xml"/>
  <Override PartName="/ppt/slides/slide10.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Default Extension="png" ContentType="image/png"/>
  <Override PartName="/ppt/slides/slide3.xml" ContentType="application/vnd.openxmlformats-officedocument.presentationml.slide+xml"/>
  <Override PartName="/ppt/slides/slide4.xml" ContentType="application/vnd.openxmlformats-officedocument.presentationml.slide+xml"/>
  <Default Extension="tiff" ContentType="image/tiff"/>
  <Override PartName="/ppt/slideLayouts/slideLayout11.xml" ContentType="application/vnd.openxmlformats-officedocument.presentationml.slideLayout+xml"/>
  <Override PartName="/docProps/core.xml" ContentType="application/vnd.openxmlformats-package.core-properties+xml"/>
  <Override PartName="/ppt/slides/slide8.xml" ContentType="application/vnd.openxmlformats-officedocument.presentationml.slide+xml"/>
  <Override PartName="/ppt/slides/slide15.xml" ContentType="application/vnd.openxmlformats-officedocument.presentationml.slide+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2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Layouts/slideLayout12.xml" ContentType="application/vnd.openxmlformats-officedocument.presentationml.slideLayout+xml"/>
  <Override PartName="/ppt/slides/slide19.xml" ContentType="application/vnd.openxmlformats-officedocument.presentationml.slide+xml"/>
  <Override PartName="/ppt/slides/slide12.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0" r:id="rId1"/>
  </p:sldMasterIdLst>
  <p:sldIdLst>
    <p:sldId id="256" r:id="rId2"/>
    <p:sldId id="259" r:id="rId3"/>
    <p:sldId id="265" r:id="rId4"/>
    <p:sldId id="262" r:id="rId5"/>
    <p:sldId id="286" r:id="rId6"/>
    <p:sldId id="268" r:id="rId7"/>
    <p:sldId id="269" r:id="rId8"/>
    <p:sldId id="288" r:id="rId9"/>
    <p:sldId id="273" r:id="rId10"/>
    <p:sldId id="282" r:id="rId11"/>
    <p:sldId id="284" r:id="rId12"/>
    <p:sldId id="272" r:id="rId13"/>
    <p:sldId id="270" r:id="rId14"/>
    <p:sldId id="271" r:id="rId15"/>
    <p:sldId id="289" r:id="rId16"/>
    <p:sldId id="281" r:id="rId17"/>
    <p:sldId id="263" r:id="rId18"/>
    <p:sldId id="266" r:id="rId19"/>
    <p:sldId id="274" r:id="rId20"/>
    <p:sldId id="276" r:id="rId21"/>
    <p:sldId id="277" r:id="rId22"/>
    <p:sldId id="264" r:id="rId23"/>
    <p:sldId id="279" r:id="rId24"/>
    <p:sldId id="260"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p:scale>
          <a:sx n="75" d="100"/>
          <a:sy n="75" d="100"/>
        </p:scale>
        <p:origin x="-1160" y="-248"/>
      </p:cViewPr>
      <p:guideLst>
        <p:guide orient="horz" pos="2160"/>
        <p:guide pos="2880"/>
      </p:guideLst>
    </p:cSldViewPr>
  </p:slideViewPr>
  <p:notesTextViewPr>
    <p:cViewPr>
      <p:scale>
        <a:sx n="100" d="100"/>
        <a:sy n="100" d="100"/>
      </p:scale>
      <p:origin x="0" y="0"/>
    </p:cViewPr>
  </p:notesTextViewPr>
  <p:sorterViewPr>
    <p:cViewPr>
      <p:scale>
        <a:sx n="200" d="100"/>
        <a:sy n="200" d="100"/>
      </p:scale>
      <p:origin x="0" y="25464"/>
    </p:cViewPr>
  </p:sorterViewPr>
  <p:gridSpacing cx="73736200" cy="7373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presProps" Target="presProps.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viewProps" Target="viewProps.xml"/><Relationship Id="rId26" Type="http://schemas.openxmlformats.org/officeDocument/2006/relationships/printerSettings" Target="printerSettings/printerSettings1.bin"/><Relationship Id="rId30" Type="http://schemas.openxmlformats.org/officeDocument/2006/relationships/tableStyles" Target="tableStyles.xml"/><Relationship Id="rId11" Type="http://schemas.openxmlformats.org/officeDocument/2006/relationships/slide" Target="slides/slide10.xml"/><Relationship Id="rId29" Type="http://schemas.openxmlformats.org/officeDocument/2006/relationships/theme" Target="theme/theme1.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27094"/>
            <a:ext cx="7772400" cy="1470025"/>
          </a:xfrm>
        </p:spPr>
        <p:txBody>
          <a:bodyPr anchor="b" anchorCtr="0"/>
          <a:lstStyle>
            <a:lvl1pPr>
              <a:defRPr sz="5400">
                <a:gradFill>
                  <a:gsLst>
                    <a:gs pos="0">
                      <a:schemeClr val="tx2"/>
                    </a:gs>
                    <a:gs pos="100000">
                      <a:schemeClr val="tx2">
                        <a:lumMod val="75000"/>
                      </a:schemeClr>
                    </a:gs>
                  </a:gsLst>
                  <a:lin ang="5400000" scaled="0"/>
                </a:gradFill>
                <a:effectLst>
                  <a:outerShdw blurRad="50800" dist="25400" dir="5400000" algn="t" rotWithShape="0">
                    <a:prstClr val="black">
                      <a:alpha val="40000"/>
                    </a:prst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85801" y="3810000"/>
            <a:ext cx="7770812" cy="1752600"/>
          </a:xfrm>
        </p:spPr>
        <p:txBody>
          <a:bodyPr>
            <a:normAutofit/>
          </a:bodyPr>
          <a:lstStyle>
            <a:lvl1pPr marL="0" indent="0" algn="ctr">
              <a:spcBef>
                <a:spcPts val="300"/>
              </a:spcBef>
              <a:buNone/>
              <a:defRPr sz="1600">
                <a:gradFill>
                  <a:gsLst>
                    <a:gs pos="0">
                      <a:schemeClr val="tx2"/>
                    </a:gs>
                    <a:gs pos="100000">
                      <a:schemeClr val="tx2">
                        <a:lumMod val="75000"/>
                      </a:schemeClr>
                    </a:gs>
                  </a:gsLst>
                  <a:lin ang="5400000" scaled="0"/>
                </a:gradFill>
                <a:effectLst>
                  <a:outerShdw blurRad="50800" dist="38100" dir="5400000" algn="t" rotWithShape="0">
                    <a:prstClr val="black">
                      <a:alpha val="40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p:txBody>
          <a:bodyPr/>
          <a:lstStyle/>
          <a:p>
            <a:fld id="{452BC55A-8B53-1742-8482-5C18E75DAE4B}" type="datetimeFigureOut">
              <a:rPr lang="en-US" smtClean="0"/>
              <a:pPr/>
              <a:t>2/15/12</a:t>
            </a:fld>
            <a:endParaRPr lang="en-US"/>
          </a:p>
        </p:txBody>
      </p:sp>
      <p:sp>
        <p:nvSpPr>
          <p:cNvPr id="5" name="Footer Placeholder 4"/>
          <p:cNvSpPr>
            <a:spLocks noGrp="1"/>
          </p:cNvSpPr>
          <p:nvPr>
            <p:ph type="ftr" sz="quarter" idx="11"/>
          </p:nvPr>
        </p:nvSpPr>
        <p:spPr/>
        <p:txBody>
          <a:bodyPr/>
          <a:lstStyle/>
          <a:p>
            <a:endParaRPr lang="en-US"/>
          </a:p>
        </p:txBody>
      </p:sp>
      <p:pic>
        <p:nvPicPr>
          <p:cNvPr id="7" name="Picture 6" descr="CoverGlyph.png"/>
          <p:cNvPicPr>
            <a:picLocks noChangeAspect="1"/>
          </p:cNvPicPr>
          <p:nvPr/>
        </p:nvPicPr>
        <p:blipFill>
          <a:blip r:embed="rId2"/>
          <a:stretch>
            <a:fillRect/>
          </a:stretch>
        </p:blipFill>
        <p:spPr>
          <a:xfrm>
            <a:off x="4010025" y="3048000"/>
            <a:ext cx="1123950" cy="771525"/>
          </a:xfrm>
          <a:prstGeom prst="rect">
            <a:avLst/>
          </a:prstGeom>
        </p:spPr>
      </p:pic>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52BC55A-8B53-1742-8482-5C18E75DAE4B}" type="datetimeFigureOut">
              <a:rPr lang="en-US" smtClean="0"/>
              <a:pPr/>
              <a:t>2/15/12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E0CE3-AAFC-1B43-B945-CB37CB6D7A9B}" type="slidenum">
              <a:rPr lang="en-US" smtClean="0"/>
              <a:pPr/>
              <a:t>‹#›</a:t>
            </a:fld>
            <a:endParaRPr lang="en-US"/>
          </a:p>
        </p:txBody>
      </p:sp>
      <p:pic>
        <p:nvPicPr>
          <p:cNvPr id="8" name="Picture 2" descr="HR-Glyph-R3.png"/>
          <p:cNvPicPr>
            <a:picLocks noChangeAspect="1" noChangeArrowheads="1"/>
          </p:cNvPicPr>
          <p:nvPr/>
        </p:nvPicPr>
        <p:blipFill>
          <a:blip r:embed="rId2" cstate="print"/>
          <a:srcRect/>
          <a:stretch>
            <a:fillRect/>
          </a:stretch>
        </p:blipFill>
        <p:spPr bwMode="auto">
          <a:xfrm>
            <a:off x="3749040" y="1658992"/>
            <a:ext cx="1645920" cy="170411"/>
          </a:xfrm>
          <a:prstGeom prst="rect">
            <a:avLst/>
          </a:prstGeom>
          <a:noFill/>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626440"/>
            <a:ext cx="7770813" cy="1472184"/>
          </a:xfrm>
        </p:spPr>
        <p:txBody>
          <a:bodyPr anchor="b" anchorCtr="0"/>
          <a:lstStyle>
            <a:lvl1pPr algn="ctr">
              <a:defRPr sz="5400" b="0" i="0" cap="none" baseline="0"/>
            </a:lvl1pPr>
          </a:lstStyle>
          <a:p>
            <a:r>
              <a:rPr lang="en-US" smtClean="0"/>
              <a:t>Click to edit Master title style</a:t>
            </a:r>
            <a:endParaRPr/>
          </a:p>
        </p:txBody>
      </p:sp>
      <p:sp>
        <p:nvSpPr>
          <p:cNvPr id="3" name="Text Placeholder 2"/>
          <p:cNvSpPr>
            <a:spLocks noGrp="1"/>
          </p:cNvSpPr>
          <p:nvPr>
            <p:ph type="body" idx="1"/>
          </p:nvPr>
        </p:nvSpPr>
        <p:spPr>
          <a:xfrm>
            <a:off x="685800" y="3813048"/>
            <a:ext cx="7770813" cy="1755648"/>
          </a:xfrm>
        </p:spPr>
        <p:txBody>
          <a:bodyPr anchor="t" anchorCtr="0">
            <a:normAutofit/>
          </a:bodyPr>
          <a:lstStyle>
            <a:lvl1pPr marL="0" indent="0" algn="ctr">
              <a:spcBef>
                <a:spcPts val="300"/>
              </a:spcBef>
              <a:buNone/>
              <a:defRPr sz="16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2BC55A-8B53-1742-8482-5C18E75DAE4B}" type="datetimeFigureOut">
              <a:rPr lang="en-US" smtClean="0"/>
              <a:pPr/>
              <a:t>2/15/12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E0CE3-AAFC-1B43-B945-CB37CB6D7A9B}" type="slidenum">
              <a:rPr lang="en-US" smtClean="0"/>
              <a:pPr/>
              <a:t>‹#›</a:t>
            </a:fld>
            <a:endParaRPr lang="en-US"/>
          </a:p>
        </p:txBody>
      </p:sp>
      <p:pic>
        <p:nvPicPr>
          <p:cNvPr id="7" name="Picture 6" descr="Glyph-SectionHeader.png"/>
          <p:cNvPicPr>
            <a:picLocks noChangeAspect="1"/>
          </p:cNvPicPr>
          <p:nvPr/>
        </p:nvPicPr>
        <p:blipFill>
          <a:blip r:embed="rId2"/>
          <a:stretch>
            <a:fillRect/>
          </a:stretch>
        </p:blipFill>
        <p:spPr>
          <a:xfrm>
            <a:off x="4038600" y="3174066"/>
            <a:ext cx="1066800" cy="59055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685800" y="2209801"/>
            <a:ext cx="3657600" cy="3657600"/>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4800600" y="2209801"/>
            <a:ext cx="3657600" cy="3657600"/>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52BC55A-8B53-1742-8482-5C18E75DAE4B}" type="datetimeFigureOut">
              <a:rPr lang="en-US" smtClean="0"/>
              <a:pPr/>
              <a:t>2/15/12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CE0CE3-AAFC-1B43-B945-CB37CB6D7A9B}" type="slidenum">
              <a:rPr lang="en-US" smtClean="0"/>
              <a:pPr/>
              <a:t>‹#›</a:t>
            </a:fld>
            <a:endParaRPr lang="en-US"/>
          </a:p>
        </p:txBody>
      </p:sp>
      <p:pic>
        <p:nvPicPr>
          <p:cNvPr id="9" name="Picture 2" descr="HR-Glyph-R3.png"/>
          <p:cNvPicPr>
            <a:picLocks noChangeAspect="1" noChangeArrowheads="1"/>
          </p:cNvPicPr>
          <p:nvPr/>
        </p:nvPicPr>
        <p:blipFill>
          <a:blip r:embed="rId2" cstate="print"/>
          <a:srcRect/>
          <a:stretch>
            <a:fillRect/>
          </a:stretch>
        </p:blipFill>
        <p:spPr bwMode="auto">
          <a:xfrm>
            <a:off x="3749040" y="1658992"/>
            <a:ext cx="1645920" cy="170411"/>
          </a:xfrm>
          <a:prstGeom prst="rect">
            <a:avLst/>
          </a:prstGeom>
          <a:noFill/>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85800" y="2027238"/>
            <a:ext cx="3657600" cy="639762"/>
          </a:xfrm>
        </p:spPr>
        <p:txBody>
          <a:bodyPr anchor="ctr" anchorCtr="0"/>
          <a:lstStyle>
            <a:lvl1pPr marL="0" indent="0" algn="ctr">
              <a:spcBef>
                <a:spcPts val="300"/>
              </a:spcBef>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819400"/>
            <a:ext cx="3657600" cy="3048000"/>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4800600" y="2027238"/>
            <a:ext cx="3657600" cy="639762"/>
          </a:xfrm>
        </p:spPr>
        <p:txBody>
          <a:bodyPr anchor="ctr" anchorCtr="0"/>
          <a:lstStyle>
            <a:lvl1pPr marL="0" indent="0" algn="ctr">
              <a:spcBef>
                <a:spcPts val="300"/>
              </a:spcBef>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00600" y="2819400"/>
            <a:ext cx="3657600" cy="3048000"/>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52BC55A-8B53-1742-8482-5C18E75DAE4B}" type="datetimeFigureOut">
              <a:rPr lang="en-US" smtClean="0"/>
              <a:pPr/>
              <a:t>2/15/12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CE0CE3-AAFC-1B43-B945-CB37CB6D7A9B}" type="slidenum">
              <a:rPr lang="en-US" smtClean="0"/>
              <a:pPr/>
              <a:t>‹#›</a:t>
            </a:fld>
            <a:endParaRPr lang="en-US"/>
          </a:p>
        </p:txBody>
      </p:sp>
      <p:pic>
        <p:nvPicPr>
          <p:cNvPr id="11" name="Picture 2" descr="HR-Glyph-R3.png"/>
          <p:cNvPicPr>
            <a:picLocks noChangeAspect="1" noChangeArrowheads="1"/>
          </p:cNvPicPr>
          <p:nvPr/>
        </p:nvPicPr>
        <p:blipFill>
          <a:blip r:embed="rId2" cstate="print"/>
          <a:srcRect/>
          <a:stretch>
            <a:fillRect/>
          </a:stretch>
        </p:blipFill>
        <p:spPr bwMode="auto">
          <a:xfrm>
            <a:off x="3749040" y="1658992"/>
            <a:ext cx="1645920" cy="170411"/>
          </a:xfrm>
          <a:prstGeom prst="rect">
            <a:avLst/>
          </a:prstGeom>
          <a:noFill/>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52BC55A-8B53-1742-8482-5C18E75DAE4B}" type="datetimeFigureOut">
              <a:rPr lang="en-US" smtClean="0"/>
              <a:pPr/>
              <a:t>2/15/12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CE0CE3-AAFC-1B43-B945-CB37CB6D7A9B}" type="slidenum">
              <a:rPr lang="en-US" smtClean="0"/>
              <a:pPr/>
              <a:t>‹#›</a:t>
            </a:fld>
            <a:endParaRPr lang="en-US"/>
          </a:p>
        </p:txBody>
      </p:sp>
      <p:pic>
        <p:nvPicPr>
          <p:cNvPr id="8" name="Picture 2" descr="HR-Glyph-R3.png"/>
          <p:cNvPicPr>
            <a:picLocks noChangeAspect="1" noChangeArrowheads="1"/>
          </p:cNvPicPr>
          <p:nvPr/>
        </p:nvPicPr>
        <p:blipFill>
          <a:blip r:embed="rId2" cstate="print"/>
          <a:srcRect/>
          <a:stretch>
            <a:fillRect/>
          </a:stretch>
        </p:blipFill>
        <p:spPr bwMode="auto">
          <a:xfrm>
            <a:off x="3749040" y="1658992"/>
            <a:ext cx="1645920" cy="170411"/>
          </a:xfrm>
          <a:prstGeom prst="rect">
            <a:avLst/>
          </a:prstGeom>
          <a:noFill/>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2BC55A-8B53-1742-8482-5C18E75DAE4B}" type="datetimeFigureOut">
              <a:rPr lang="en-US" smtClean="0"/>
              <a:pPr/>
              <a:t>2/15/12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CE0CE3-AAFC-1B43-B945-CB37CB6D7A9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8906" y="914400"/>
            <a:ext cx="3657600" cy="1162050"/>
          </a:xfrm>
        </p:spPr>
        <p:txBody>
          <a:bodyPr anchor="b"/>
          <a:lstStyle>
            <a:lvl1pPr algn="ctr">
              <a:defRPr sz="3800" b="0"/>
            </a:lvl1pPr>
          </a:lstStyle>
          <a:p>
            <a:r>
              <a:rPr lang="en-US" smtClean="0"/>
              <a:t>Click to edit Master title style</a:t>
            </a:r>
            <a:endParaRPr/>
          </a:p>
        </p:txBody>
      </p:sp>
      <p:sp>
        <p:nvSpPr>
          <p:cNvPr id="3" name="Content Placeholder 2"/>
          <p:cNvSpPr>
            <a:spLocks noGrp="1"/>
          </p:cNvSpPr>
          <p:nvPr>
            <p:ph idx="1"/>
          </p:nvPr>
        </p:nvSpPr>
        <p:spPr>
          <a:xfrm>
            <a:off x="4796118" y="457199"/>
            <a:ext cx="3657600" cy="5410201"/>
          </a:xfrm>
        </p:spPr>
        <p:txBody>
          <a:bodyPr>
            <a:normAutofit/>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58906" y="2590799"/>
            <a:ext cx="3657600" cy="2895601"/>
          </a:xfrm>
        </p:spPr>
        <p:txBody>
          <a:bodyPr>
            <a:normAutofit/>
          </a:bodyPr>
          <a:lstStyle>
            <a:lvl1pPr marL="0" indent="0" algn="ctr">
              <a:lnSpc>
                <a:spcPct val="110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2BC55A-8B53-1742-8482-5C18E75DAE4B}" type="datetimeFigureOut">
              <a:rPr lang="en-US" smtClean="0"/>
              <a:pPr/>
              <a:t>2/15/12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CE0CE3-AAFC-1B43-B945-CB37CB6D7A9B}" type="slidenum">
              <a:rPr lang="en-US" smtClean="0"/>
              <a:pPr/>
              <a:t>‹#›</a:t>
            </a:fld>
            <a:endParaRPr lang="en-US"/>
          </a:p>
        </p:txBody>
      </p:sp>
      <p:pic>
        <p:nvPicPr>
          <p:cNvPr id="10" name="Picture 2" descr="HR-Glyph-R3.png"/>
          <p:cNvPicPr>
            <a:picLocks noChangeAspect="1" noChangeArrowheads="1"/>
          </p:cNvPicPr>
          <p:nvPr/>
        </p:nvPicPr>
        <p:blipFill>
          <a:blip r:embed="rId2" cstate="print"/>
          <a:srcRect/>
          <a:stretch>
            <a:fillRect/>
          </a:stretch>
        </p:blipFill>
        <p:spPr bwMode="auto">
          <a:xfrm>
            <a:off x="1664746" y="2286000"/>
            <a:ext cx="1645920" cy="170411"/>
          </a:xfrm>
          <a:prstGeom prst="rect">
            <a:avLst/>
          </a:prstGeom>
          <a:noFill/>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9013" y="914400"/>
            <a:ext cx="3657600" cy="1161288"/>
          </a:xfrm>
          <a:effectLst/>
        </p:spPr>
        <p:txBody>
          <a:bodyPr vert="horz" lIns="91440" tIns="45720" rIns="91440" bIns="45720" rtlCol="0" anchor="b" anchorCtr="0">
            <a:noAutofit/>
          </a:bodyPr>
          <a:lstStyle>
            <a:lvl1pPr algn="ctr" defTabSz="914400" rtl="0" eaLnBrk="1" latinLnBrk="0" hangingPunct="1">
              <a:spcBef>
                <a:spcPct val="0"/>
              </a:spcBef>
              <a:buNone/>
              <a:defRPr sz="3800" b="0" kern="1200">
                <a:solidFill>
                  <a:schemeClr val="tx2"/>
                </a:solidFill>
                <a:effectLst>
                  <a:outerShdw blurRad="38100" dist="12700" algn="l" rotWithShape="0">
                    <a:prstClr val="black">
                      <a:alpha val="40000"/>
                    </a:prstClr>
                  </a:outerShdw>
                </a:effectLst>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658906" y="457200"/>
            <a:ext cx="3657600" cy="5413248"/>
          </a:xfrm>
          <a:ln w="101600">
            <a:solidFill>
              <a:schemeClr val="tx1"/>
            </a:solidFill>
            <a:miter lim="800000"/>
          </a:ln>
          <a:effectLst>
            <a:outerShdw blurRad="50800" dist="381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4799013" y="2587752"/>
            <a:ext cx="3657600" cy="2898648"/>
          </a:xfrm>
        </p:spPr>
        <p:txBody>
          <a:bodyPr vert="horz" lIns="91440" tIns="45720" rIns="91440" bIns="45720" rtlCol="0">
            <a:normAutofit/>
          </a:bodyPr>
          <a:lstStyle>
            <a:lvl1pPr marL="0" indent="0" algn="ctr">
              <a:buNone/>
              <a:defRPr sz="180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2000"/>
              </a:spcBef>
              <a:buClr>
                <a:schemeClr val="accent3"/>
              </a:buClr>
              <a:buFont typeface="Wingdings" pitchFamily="2" charset="2"/>
              <a:buNone/>
            </a:pPr>
            <a:r>
              <a:rPr lang="en-US" smtClean="0"/>
              <a:t>Click to edit Master text styles</a:t>
            </a:r>
          </a:p>
        </p:txBody>
      </p:sp>
      <p:sp>
        <p:nvSpPr>
          <p:cNvPr id="5" name="Date Placeholder 4"/>
          <p:cNvSpPr>
            <a:spLocks noGrp="1"/>
          </p:cNvSpPr>
          <p:nvPr>
            <p:ph type="dt" sz="half" idx="10"/>
          </p:nvPr>
        </p:nvSpPr>
        <p:spPr/>
        <p:txBody>
          <a:bodyPr/>
          <a:lstStyle/>
          <a:p>
            <a:fld id="{452BC55A-8B53-1742-8482-5C18E75DAE4B}" type="datetimeFigureOut">
              <a:rPr lang="en-US" smtClean="0"/>
              <a:pPr/>
              <a:t>2/15/12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CE0CE3-AAFC-1B43-B945-CB37CB6D7A9B}" type="slidenum">
              <a:rPr lang="en-US" smtClean="0"/>
              <a:pPr/>
              <a:t>‹#›</a:t>
            </a:fld>
            <a:endParaRPr lang="en-US"/>
          </a:p>
        </p:txBody>
      </p:sp>
      <p:pic>
        <p:nvPicPr>
          <p:cNvPr id="9" name="Picture 2" descr="HR-Glyph-R3.png"/>
          <p:cNvPicPr>
            <a:picLocks noChangeAspect="1" noChangeArrowheads="1"/>
          </p:cNvPicPr>
          <p:nvPr/>
        </p:nvPicPr>
        <p:blipFill>
          <a:blip r:embed="rId2" cstate="print"/>
          <a:srcRect/>
          <a:stretch>
            <a:fillRect/>
          </a:stretch>
        </p:blipFill>
        <p:spPr bwMode="auto">
          <a:xfrm>
            <a:off x="5804853" y="2286000"/>
            <a:ext cx="1645920" cy="170411"/>
          </a:xfrm>
          <a:prstGeom prst="rect">
            <a:avLst/>
          </a:prstGeom>
          <a:noFill/>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3738282"/>
            <a:ext cx="7770813" cy="1048870"/>
          </a:xfrm>
          <a:effectLst/>
        </p:spPr>
        <p:txBody>
          <a:bodyPr vert="horz" lIns="91440" tIns="45720" rIns="91440" bIns="45720" rtlCol="0" anchor="b" anchorCtr="0">
            <a:noAutofit/>
          </a:bodyPr>
          <a:lstStyle>
            <a:lvl1pPr algn="ctr" defTabSz="914400" rtl="0" eaLnBrk="1" latinLnBrk="0" hangingPunct="1">
              <a:spcBef>
                <a:spcPct val="0"/>
              </a:spcBef>
              <a:buNone/>
              <a:defRPr sz="3800" b="0" kern="1200">
                <a:solidFill>
                  <a:schemeClr val="tx2"/>
                </a:solidFill>
                <a:effectLst>
                  <a:outerShdw blurRad="38100" dist="12700" algn="l" rotWithShape="0">
                    <a:prstClr val="black">
                      <a:alpha val="40000"/>
                    </a:prstClr>
                  </a:outerShdw>
                </a:effectLst>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2286000" y="457200"/>
            <a:ext cx="4572000" cy="3173506"/>
          </a:xfrm>
          <a:ln w="101600">
            <a:solidFill>
              <a:schemeClr val="tx1"/>
            </a:solidFill>
            <a:miter lim="800000"/>
          </a:ln>
          <a:effectLst>
            <a:outerShdw blurRad="50800" dist="38100" dir="2700000" algn="tl" rotWithShape="0">
              <a:prstClr val="black">
                <a:alpha val="40000"/>
              </a:prstClr>
            </a:outerShdw>
          </a:effectLst>
        </p:spPr>
        <p:txBody>
          <a:bodyPr>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5800" y="5181600"/>
            <a:ext cx="7770813" cy="685800"/>
          </a:xfrm>
        </p:spPr>
        <p:txBody>
          <a:bodyPr vert="horz" lIns="91440" tIns="45720" rIns="91440" bIns="45720" rtlCol="0">
            <a:normAutofit/>
          </a:bodyPr>
          <a:lstStyle>
            <a:lvl1pPr marL="0" indent="0" algn="ctr">
              <a:spcBef>
                <a:spcPts val="300"/>
              </a:spcBef>
              <a:buNone/>
              <a:defRPr sz="180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2000"/>
              </a:spcBef>
              <a:buClr>
                <a:schemeClr val="accent3"/>
              </a:buClr>
              <a:buFont typeface="Wingdings" pitchFamily="2" charset="2"/>
              <a:buNone/>
            </a:pPr>
            <a:r>
              <a:rPr lang="en-US" smtClean="0"/>
              <a:t>Click to edit Master text styles</a:t>
            </a:r>
          </a:p>
        </p:txBody>
      </p:sp>
      <p:sp>
        <p:nvSpPr>
          <p:cNvPr id="5" name="Date Placeholder 4"/>
          <p:cNvSpPr>
            <a:spLocks noGrp="1"/>
          </p:cNvSpPr>
          <p:nvPr>
            <p:ph type="dt" sz="half" idx="10"/>
          </p:nvPr>
        </p:nvSpPr>
        <p:spPr/>
        <p:txBody>
          <a:bodyPr/>
          <a:lstStyle/>
          <a:p>
            <a:fld id="{452BC55A-8B53-1742-8482-5C18E75DAE4B}" type="datetimeFigureOut">
              <a:rPr lang="en-US" smtClean="0"/>
              <a:pPr/>
              <a:t>2/15/12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CE0CE3-AAFC-1B43-B945-CB37CB6D7A9B}" type="slidenum">
              <a:rPr lang="en-US" smtClean="0"/>
              <a:pPr/>
              <a:t>‹#›</a:t>
            </a:fld>
            <a:endParaRPr lang="en-US"/>
          </a:p>
        </p:txBody>
      </p:sp>
      <p:pic>
        <p:nvPicPr>
          <p:cNvPr id="11" name="Picture 2" descr="HR-Glyph-R3.png"/>
          <p:cNvPicPr>
            <a:picLocks noChangeAspect="1" noChangeArrowheads="1"/>
          </p:cNvPicPr>
          <p:nvPr/>
        </p:nvPicPr>
        <p:blipFill>
          <a:blip r:embed="rId2" cstate="print"/>
          <a:srcRect/>
          <a:stretch>
            <a:fillRect/>
          </a:stretch>
        </p:blipFill>
        <p:spPr bwMode="auto">
          <a:xfrm>
            <a:off x="3749040" y="4890247"/>
            <a:ext cx="1645920" cy="170411"/>
          </a:xfrm>
          <a:prstGeom prst="rect">
            <a:avLst/>
          </a:prstGeom>
          <a:noFill/>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52BC55A-8B53-1742-8482-5C18E75DAE4B}" type="datetimeFigureOut">
              <a:rPr lang="en-US" smtClean="0"/>
              <a:pPr/>
              <a:t>2/15/12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E0CE3-AAFC-1B43-B945-CB37CB6D7A9B}" type="slidenum">
              <a:rPr lang="en-US" smtClean="0"/>
              <a:pPr/>
              <a:t>‹#›</a:t>
            </a:fld>
            <a:endParaRPr lang="en-US"/>
          </a:p>
        </p:txBody>
      </p:sp>
      <p:pic>
        <p:nvPicPr>
          <p:cNvPr id="10" name="Picture 2" descr="HR-Glyph-R3.png"/>
          <p:cNvPicPr>
            <a:picLocks noChangeAspect="1" noChangeArrowheads="1"/>
          </p:cNvPicPr>
          <p:nvPr/>
        </p:nvPicPr>
        <p:blipFill>
          <a:blip r:embed="rId2" cstate="print"/>
          <a:srcRect/>
          <a:stretch>
            <a:fillRect/>
          </a:stretch>
        </p:blipFill>
        <p:spPr bwMode="auto">
          <a:xfrm>
            <a:off x="3749040" y="1658992"/>
            <a:ext cx="1645920" cy="170411"/>
          </a:xfrm>
          <a:prstGeom prst="rect">
            <a:avLst/>
          </a:prstGeom>
          <a:noFill/>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62800" y="537882"/>
            <a:ext cx="1524000" cy="5325036"/>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5800" y="537882"/>
            <a:ext cx="5889812" cy="532503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52BC55A-8B53-1742-8482-5C18E75DAE4B}" type="datetimeFigureOut">
              <a:rPr lang="en-US" smtClean="0"/>
              <a:pPr/>
              <a:t>2/15/12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E0CE3-AAFC-1B43-B945-CB37CB6D7A9B}" type="slidenum">
              <a:rPr lang="en-US" smtClean="0"/>
              <a:pPr/>
              <a:t>‹#›</a:t>
            </a:fld>
            <a:endParaRPr lang="en-US"/>
          </a:p>
        </p:txBody>
      </p:sp>
      <p:pic>
        <p:nvPicPr>
          <p:cNvPr id="9" name="Picture 2" descr="HR-Glyph-R3.png"/>
          <p:cNvPicPr>
            <a:picLocks noChangeAspect="1" noChangeArrowheads="1"/>
          </p:cNvPicPr>
          <p:nvPr/>
        </p:nvPicPr>
        <p:blipFill>
          <a:blip r:embed="rId2" cstate="print"/>
          <a:srcRect/>
          <a:stretch>
            <a:fillRect/>
          </a:stretch>
        </p:blipFill>
        <p:spPr bwMode="auto">
          <a:xfrm rot="5400000">
            <a:off x="6052928" y="3115195"/>
            <a:ext cx="1645920" cy="170411"/>
          </a:xfrm>
          <a:prstGeom prst="rect">
            <a:avLst/>
          </a:prstGeom>
          <a:noFill/>
        </p:spPr>
      </p:pic>
    </p:spTree>
  </p:cSld>
  <p:clrMapOvr>
    <a:masterClrMapping/>
  </p:clrMapOvr>
</p:sldLayout>
</file>

<file path=ppt/slideMasters/_rels/slideMaster1.xml.rels><?xml version="1.0" encoding="UTF-8" standalone="yes"?>
<Relationships xmlns="http://schemas.openxmlformats.org/package/2006/relationships"><Relationship Id="rId4" Type="http://schemas.openxmlformats.org/officeDocument/2006/relationships/slideLayout" Target="../slideLayouts/slideLayout4.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 Type="http://schemas.openxmlformats.org/officeDocument/2006/relationships/slideLayout" Target="../slideLayouts/slideLayout1.xml"/><Relationship Id="rId6" Type="http://schemas.openxmlformats.org/officeDocument/2006/relationships/slideLayout" Target="../slideLayouts/slideLayout6.xml"/><Relationship Id="rId8" Type="http://schemas.openxmlformats.org/officeDocument/2006/relationships/slideLayout" Target="../slideLayouts/slideLayout8.xml"/><Relationship Id="rId13" Type="http://schemas.openxmlformats.org/officeDocument/2006/relationships/theme" Target="../theme/theme1.xml"/><Relationship Id="rId10" Type="http://schemas.openxmlformats.org/officeDocument/2006/relationships/slideLayout" Target="../slideLayouts/slideLayout10.xml"/><Relationship Id="rId5" Type="http://schemas.openxmlformats.org/officeDocument/2006/relationships/slideLayout" Target="../slideLayouts/slideLayout5.xml"/><Relationship Id="rId12" Type="http://schemas.openxmlformats.org/officeDocument/2006/relationships/slideLayout" Target="../slideLayouts/slideLayout12.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2">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4305300" y="6289115"/>
            <a:ext cx="5334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fld id="{85CE0CE3-AAFC-1B43-B945-CB37CB6D7A9B}" type="slidenum">
              <a:rPr lang="en-US" smtClean="0"/>
              <a:pPr/>
              <a:t>‹#›</a:t>
            </a:fld>
            <a:endParaRPr lang="en-US"/>
          </a:p>
        </p:txBody>
      </p:sp>
      <p:sp>
        <p:nvSpPr>
          <p:cNvPr id="2" name="Title Placeholder 1"/>
          <p:cNvSpPr>
            <a:spLocks noGrp="1"/>
          </p:cNvSpPr>
          <p:nvPr>
            <p:ph type="title"/>
          </p:nvPr>
        </p:nvSpPr>
        <p:spPr>
          <a:xfrm>
            <a:off x="685800" y="67236"/>
            <a:ext cx="7770813" cy="1371600"/>
          </a:xfrm>
          <a:prstGeom prst="rect">
            <a:avLst/>
          </a:prstGeom>
          <a:effectLst/>
        </p:spPr>
        <p:txBody>
          <a:bodyPr vert="horz" lIns="91440" tIns="45720" rIns="91440" bIns="45720" rtlCol="0" anchor="ctr" anchorCtr="0">
            <a:noAutofit/>
          </a:bodyPr>
          <a:lstStyle/>
          <a:p>
            <a:r>
              <a:rPr lang="en-US" smtClean="0"/>
              <a:t>Click to edit Master title style</a:t>
            </a:r>
            <a:endParaRPr/>
          </a:p>
        </p:txBody>
      </p:sp>
      <p:sp>
        <p:nvSpPr>
          <p:cNvPr id="3" name="Text Placeholder 2"/>
          <p:cNvSpPr>
            <a:spLocks noGrp="1"/>
          </p:cNvSpPr>
          <p:nvPr>
            <p:ph type="body" idx="1"/>
          </p:nvPr>
        </p:nvSpPr>
        <p:spPr>
          <a:xfrm>
            <a:off x="685800" y="2209800"/>
            <a:ext cx="7770813" cy="3657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6400800" y="6289115"/>
            <a:ext cx="2375647"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2BC55A-8B53-1742-8482-5C18E75DAE4B}" type="datetimeFigureOut">
              <a:rPr lang="en-US" smtClean="0"/>
              <a:pPr/>
              <a:t>2/15/12</a:t>
            </a:fld>
            <a:endParaRPr lang="en-US"/>
          </a:p>
        </p:txBody>
      </p:sp>
      <p:sp>
        <p:nvSpPr>
          <p:cNvPr id="5" name="Footer Placeholder 4"/>
          <p:cNvSpPr>
            <a:spLocks noGrp="1"/>
          </p:cNvSpPr>
          <p:nvPr>
            <p:ph type="ftr" sz="quarter" idx="3"/>
          </p:nvPr>
        </p:nvSpPr>
        <p:spPr>
          <a:xfrm>
            <a:off x="349624" y="6289115"/>
            <a:ext cx="3155576"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5000" kern="1200">
          <a:solidFill>
            <a:schemeClr val="tx2"/>
          </a:solidFill>
          <a:effectLst>
            <a:outerShdw blurRad="38100" dist="12700" algn="l" rotWithShape="0">
              <a:prstClr val="black">
                <a:alpha val="40000"/>
              </a:prstClr>
            </a:outerShdw>
          </a:effectLst>
          <a:latin typeface="+mj-lt"/>
          <a:ea typeface="+mj-ea"/>
          <a:cs typeface="+mj-cs"/>
        </a:defRPr>
      </a:lvl1pPr>
    </p:titleStyle>
    <p:bodyStyle>
      <a:lvl1pPr marL="457200" indent="-457200" algn="l" defTabSz="914400" rtl="0" eaLnBrk="1" latinLnBrk="0" hangingPunct="1">
        <a:spcBef>
          <a:spcPts val="2000"/>
        </a:spcBef>
        <a:buClr>
          <a:schemeClr val="accent3"/>
        </a:buClr>
        <a:buFont typeface="Wingdings" pitchFamily="2" charset="2"/>
        <a:buChar char=""/>
        <a:defRPr sz="2400" kern="1200">
          <a:solidFill>
            <a:schemeClr val="tx2"/>
          </a:solidFill>
          <a:latin typeface="+mn-lt"/>
          <a:ea typeface="+mn-ea"/>
          <a:cs typeface="+mn-cs"/>
        </a:defRPr>
      </a:lvl1pPr>
      <a:lvl2pPr marL="914400" indent="-457200" algn="l" defTabSz="914400" rtl="0" eaLnBrk="1" latinLnBrk="0" hangingPunct="1">
        <a:spcBef>
          <a:spcPts val="600"/>
        </a:spcBef>
        <a:buClr>
          <a:schemeClr val="accent3">
            <a:lumMod val="50000"/>
          </a:schemeClr>
        </a:buClr>
        <a:buFont typeface="Wingdings" pitchFamily="2" charset="2"/>
        <a:buChar char=""/>
        <a:defRPr sz="2200" kern="1200">
          <a:solidFill>
            <a:schemeClr val="tx2"/>
          </a:solidFill>
          <a:latin typeface="+mn-lt"/>
          <a:ea typeface="+mn-ea"/>
          <a:cs typeface="+mn-cs"/>
        </a:defRPr>
      </a:lvl2pPr>
      <a:lvl3pPr marL="1371600" indent="-457200" algn="l" defTabSz="914400" rtl="0" eaLnBrk="1" latinLnBrk="0" hangingPunct="1">
        <a:spcBef>
          <a:spcPts val="600"/>
        </a:spcBef>
        <a:buClr>
          <a:schemeClr val="accent3"/>
        </a:buClr>
        <a:buFont typeface="Wingdings" pitchFamily="2" charset="2"/>
        <a:buChar char=""/>
        <a:defRPr sz="2000" kern="1200">
          <a:solidFill>
            <a:schemeClr val="tx2"/>
          </a:solidFill>
          <a:latin typeface="+mn-lt"/>
          <a:ea typeface="+mn-ea"/>
          <a:cs typeface="+mn-cs"/>
        </a:defRPr>
      </a:lvl3pPr>
      <a:lvl4pPr marL="1828800" indent="-457200" algn="l" defTabSz="914400" rtl="0" eaLnBrk="1" latinLnBrk="0" hangingPunct="1">
        <a:spcBef>
          <a:spcPts val="600"/>
        </a:spcBef>
        <a:buClr>
          <a:schemeClr val="accent3">
            <a:lumMod val="50000"/>
          </a:schemeClr>
        </a:buClr>
        <a:buFont typeface="Wingdings" pitchFamily="2" charset="2"/>
        <a:buChar char=""/>
        <a:defRPr sz="1800" kern="1200">
          <a:solidFill>
            <a:schemeClr val="tx2"/>
          </a:solidFill>
          <a:latin typeface="+mn-lt"/>
          <a:ea typeface="+mn-ea"/>
          <a:cs typeface="+mn-cs"/>
        </a:defRPr>
      </a:lvl4pPr>
      <a:lvl5pPr marL="2286000" indent="-457200" algn="l" defTabSz="914400" rtl="0" eaLnBrk="1" latinLnBrk="0" hangingPunct="1">
        <a:spcBef>
          <a:spcPts val="600"/>
        </a:spcBef>
        <a:buClr>
          <a:schemeClr val="accent3"/>
        </a:buClr>
        <a:buFont typeface="Wingdings" pitchFamily="2" charset="2"/>
        <a:buChar char=""/>
        <a:defRPr sz="1800" kern="1200">
          <a:solidFill>
            <a:schemeClr val="tx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4" Type="http://schemas.openxmlformats.org/officeDocument/2006/relationships/hyperlink" Target="http://www.ncbi.nlm.nih.gov/pubmed?term=%22Reinecke%20RD%22%5BAuthor%5D" TargetMode="External"/><Relationship Id="rId1" Type="http://schemas.openxmlformats.org/officeDocument/2006/relationships/slideLayout" Target="../slideLayouts/slideLayout2.xml"/><Relationship Id="rId2" Type="http://schemas.openxmlformats.org/officeDocument/2006/relationships/hyperlink" Target="http://www.ncbi.nlm.nih.gov/pubmed/2378380" TargetMode="External"/><Relationship Id="rId3" Type="http://schemas.openxmlformats.org/officeDocument/2006/relationships/hyperlink" Target="http://www.ncbi.nlm.nih.gov/pubmed?term=%22Zubcov%20AA%22%5BAuthor%5D" TargetMode="External"/><Relationship Id="rId5" Type="http://schemas.openxmlformats.org/officeDocument/2006/relationships/hyperlink" Target="http://www.ncbi.nlm.nih.gov/pubmed?term=%22Calhoun%20JH%22%5BAuthor%5D" TargetMode="External"/></Relationships>
</file>

<file path=ppt/slides/_rels/slide8.xml.rels><?xml version="1.0" encoding="UTF-8" standalone="yes"?>
<Relationships xmlns="http://schemas.openxmlformats.org/package/2006/relationships"><Relationship Id="rId4" Type="http://schemas.openxmlformats.org/officeDocument/2006/relationships/hyperlink" Target="http://www.ncbi.nlm.nih.gov/pubmed?term=%22Reinecke%20RD%22%5BAuthor%5D" TargetMode="External"/><Relationship Id="rId1" Type="http://schemas.openxmlformats.org/officeDocument/2006/relationships/slideLayout" Target="../slideLayouts/slideLayout2.xml"/><Relationship Id="rId2" Type="http://schemas.openxmlformats.org/officeDocument/2006/relationships/hyperlink" Target="http://www.ncbi.nlm.nih.gov/pubmed/2378380" TargetMode="External"/><Relationship Id="rId3" Type="http://schemas.openxmlformats.org/officeDocument/2006/relationships/hyperlink" Target="http://www.ncbi.nlm.nih.gov/pubmed?term=%22Zubcov%20AA%22%5BAuthor%5D" TargetMode="External"/><Relationship Id="rId5" Type="http://schemas.openxmlformats.org/officeDocument/2006/relationships/hyperlink" Target="http://www.ncbi.nlm.nih.gov/pubmed?term=%22Calhoun%20JH%22%5BAuthor%5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Acquired  nystagmus</a:t>
            </a:r>
            <a:endParaRPr lang="en-US" dirty="0"/>
          </a:p>
        </p:txBody>
      </p:sp>
      <p:sp>
        <p:nvSpPr>
          <p:cNvPr id="3" name="Subtitle 2"/>
          <p:cNvSpPr>
            <a:spLocks noGrp="1"/>
          </p:cNvSpPr>
          <p:nvPr>
            <p:ph type="subTitle" idx="1"/>
          </p:nvPr>
        </p:nvSpPr>
        <p:spPr/>
        <p:txBody>
          <a:bodyPr/>
          <a:lstStyle/>
          <a:p>
            <a:r>
              <a:rPr lang="en-US" dirty="0" smtClean="0"/>
              <a:t>Fusion  LVPEI  Hyderabad 2012</a:t>
            </a:r>
          </a:p>
          <a:p>
            <a:r>
              <a:rPr lang="en-US" dirty="0" smtClean="0"/>
              <a:t>Lionel Kowal</a:t>
            </a:r>
          </a:p>
          <a:p>
            <a:r>
              <a:rPr lang="en-US" dirty="0" smtClean="0"/>
              <a:t>Melbourne</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Acquired N </a:t>
            </a:r>
            <a:br>
              <a:rPr lang="en-US" dirty="0" smtClean="0"/>
            </a:br>
            <a:r>
              <a:rPr lang="en-US" sz="3200" dirty="0" smtClean="0"/>
              <a:t>as seen by a strabismus Dr</a:t>
            </a:r>
            <a:endParaRPr lang="en-US" dirty="0"/>
          </a:p>
        </p:txBody>
      </p:sp>
      <p:sp>
        <p:nvSpPr>
          <p:cNvPr id="3" name="Content Placeholder 2"/>
          <p:cNvSpPr>
            <a:spLocks noGrp="1"/>
          </p:cNvSpPr>
          <p:nvPr>
            <p:ph idx="1"/>
          </p:nvPr>
        </p:nvSpPr>
        <p:spPr/>
        <p:txBody>
          <a:bodyPr/>
          <a:lstStyle/>
          <a:p>
            <a:r>
              <a:rPr lang="en-US" dirty="0" smtClean="0"/>
              <a:t>Superior Oblique Myokymia  SOM  </a:t>
            </a:r>
          </a:p>
          <a:p>
            <a:r>
              <a:rPr lang="en-US" dirty="0" smtClean="0"/>
              <a:t>Deteriorated congenital N</a:t>
            </a:r>
          </a:p>
          <a:p>
            <a:r>
              <a:rPr lang="en-US" dirty="0" smtClean="0"/>
              <a:t>N after brainstem injury inc </a:t>
            </a:r>
            <a:r>
              <a:rPr lang="en-US" dirty="0" err="1" smtClean="0"/>
              <a:t>oculopalatal</a:t>
            </a:r>
            <a:r>
              <a:rPr lang="en-US" dirty="0" smtClean="0"/>
              <a:t> </a:t>
            </a:r>
            <a:r>
              <a:rPr lang="en-US" dirty="0" err="1" smtClean="0"/>
              <a:t>myoclonus</a:t>
            </a:r>
            <a:r>
              <a:rPr lang="en-US" dirty="0" smtClean="0"/>
              <a:t> OPM</a:t>
            </a:r>
          </a:p>
          <a:p>
            <a:r>
              <a:rPr lang="en-US" dirty="0" smtClean="0"/>
              <a:t>Multiple Sclerosis  MS</a:t>
            </a:r>
          </a:p>
          <a:p>
            <a:r>
              <a:rPr lang="en-US" dirty="0" err="1" smtClean="0"/>
              <a:t>Spino</a:t>
            </a:r>
            <a:r>
              <a:rPr lang="en-US" dirty="0" smtClean="0"/>
              <a:t> </a:t>
            </a:r>
            <a:r>
              <a:rPr lang="en-US" dirty="0" err="1" smtClean="0"/>
              <a:t>Cerebellar</a:t>
            </a:r>
            <a:r>
              <a:rPr lang="en-US" dirty="0" smtClean="0"/>
              <a:t> Atrophy [SCA] syndromes </a:t>
            </a:r>
          </a:p>
          <a:p>
            <a:endParaRPr lang="en-US" dirty="0" smtClean="0"/>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 O Myokymia    </a:t>
            </a:r>
            <a:br>
              <a:rPr lang="en-US" dirty="0" smtClean="0"/>
            </a:br>
            <a:r>
              <a:rPr lang="en-US" sz="4800" dirty="0" smtClean="0"/>
              <a:t>25y overview</a:t>
            </a:r>
            <a:endParaRPr lang="en-US" dirty="0"/>
          </a:p>
        </p:txBody>
      </p:sp>
      <p:sp>
        <p:nvSpPr>
          <p:cNvPr id="3" name="Content Placeholder 2"/>
          <p:cNvSpPr>
            <a:spLocks noGrp="1"/>
          </p:cNvSpPr>
          <p:nvPr>
            <p:ph idx="1"/>
          </p:nvPr>
        </p:nvSpPr>
        <p:spPr>
          <a:xfrm>
            <a:off x="685800" y="1905006"/>
            <a:ext cx="7770813" cy="4648200"/>
          </a:xfrm>
        </p:spPr>
        <p:txBody>
          <a:bodyPr>
            <a:normAutofit fontScale="32500" lnSpcReduction="20000"/>
          </a:bodyPr>
          <a:lstStyle/>
          <a:p>
            <a:r>
              <a:rPr lang="en-US" sz="5600" dirty="0" smtClean="0"/>
              <a:t>SOM usually diagnosed on history, then confirmed on exam</a:t>
            </a:r>
          </a:p>
          <a:p>
            <a:r>
              <a:rPr lang="en-US" sz="5600" dirty="0" smtClean="0"/>
              <a:t>SOM </a:t>
            </a:r>
            <a:r>
              <a:rPr lang="en-US" sz="5600" dirty="0" smtClean="0"/>
              <a:t>can go away</a:t>
            </a:r>
          </a:p>
          <a:p>
            <a:r>
              <a:rPr lang="en-US" sz="5600" dirty="0" smtClean="0"/>
              <a:t>SOM can go away for a long time and then come back</a:t>
            </a:r>
          </a:p>
          <a:p>
            <a:r>
              <a:rPr lang="en-US" sz="5600" dirty="0" smtClean="0"/>
              <a:t>Best drug: gabapentin. 2</a:t>
            </a:r>
            <a:r>
              <a:rPr lang="en-US" sz="5600" baseline="30000" dirty="0" smtClean="0"/>
              <a:t>nd</a:t>
            </a:r>
            <a:r>
              <a:rPr lang="en-US" sz="5600" dirty="0" smtClean="0"/>
              <a:t> best: </a:t>
            </a:r>
            <a:r>
              <a:rPr lang="en-US" sz="5600" dirty="0" err="1" smtClean="0"/>
              <a:t>Tegretol</a:t>
            </a:r>
            <a:r>
              <a:rPr lang="en-US" sz="5600" dirty="0" smtClean="0"/>
              <a:t>.</a:t>
            </a:r>
          </a:p>
          <a:p>
            <a:pPr>
              <a:buNone/>
            </a:pPr>
            <a:r>
              <a:rPr lang="en-US" sz="4000" dirty="0" smtClean="0"/>
              <a:t>Start with pediatric doses and build up</a:t>
            </a:r>
            <a:endParaRPr lang="en-US" sz="5600" dirty="0" smtClean="0"/>
          </a:p>
          <a:p>
            <a:r>
              <a:rPr lang="en-US" sz="5600" dirty="0" smtClean="0"/>
              <a:t>If drugs work, many pts don’t continue to use drugs</a:t>
            </a:r>
          </a:p>
          <a:p>
            <a:r>
              <a:rPr lang="en-US" sz="5600" dirty="0" err="1" smtClean="0"/>
              <a:t>Timolol</a:t>
            </a:r>
            <a:r>
              <a:rPr lang="en-US" sz="5600" dirty="0" smtClean="0"/>
              <a:t> drops sometimes work  </a:t>
            </a:r>
          </a:p>
          <a:p>
            <a:pPr>
              <a:buNone/>
            </a:pPr>
            <a:r>
              <a:rPr lang="en-US" sz="4000" dirty="0" smtClean="0"/>
              <a:t>?membrane </a:t>
            </a:r>
            <a:r>
              <a:rPr lang="en-US" sz="4000" dirty="0" err="1" smtClean="0"/>
              <a:t>stabilising</a:t>
            </a:r>
            <a:r>
              <a:rPr lang="en-US" sz="4000" dirty="0" smtClean="0"/>
              <a:t> effect   ?systemic effect</a:t>
            </a:r>
            <a:endParaRPr lang="en-US" sz="5600" dirty="0" smtClean="0"/>
          </a:p>
          <a:p>
            <a:r>
              <a:rPr lang="en-US" sz="5600" dirty="0" smtClean="0"/>
              <a:t>Surgery very rarely indicated</a:t>
            </a:r>
          </a:p>
          <a:p>
            <a:r>
              <a:rPr lang="en-US" sz="5600" dirty="0" smtClean="0"/>
              <a:t>LK: sees &gt;10 new cases/</a:t>
            </a:r>
            <a:r>
              <a:rPr lang="en-US" sz="5600" dirty="0" err="1" smtClean="0"/>
              <a:t>y</a:t>
            </a:r>
            <a:r>
              <a:rPr lang="en-US" sz="5600" dirty="0" smtClean="0"/>
              <a:t>.    No surgery &gt;10y</a:t>
            </a:r>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Acquired N that I see:</a:t>
            </a:r>
            <a:endParaRPr lang="en-US" dirty="0"/>
          </a:p>
        </p:txBody>
      </p:sp>
      <p:sp>
        <p:nvSpPr>
          <p:cNvPr id="3" name="Content Placeholder 2"/>
          <p:cNvSpPr>
            <a:spLocks noGrp="1"/>
          </p:cNvSpPr>
          <p:nvPr>
            <p:ph idx="1"/>
          </p:nvPr>
        </p:nvSpPr>
        <p:spPr/>
        <p:txBody>
          <a:bodyPr/>
          <a:lstStyle/>
          <a:p>
            <a:r>
              <a:rPr lang="en-US" sz="2400" dirty="0" smtClean="0"/>
              <a:t>SOM </a:t>
            </a:r>
            <a:r>
              <a:rPr lang="en-US" dirty="0" smtClean="0"/>
              <a:t> </a:t>
            </a:r>
          </a:p>
          <a:p>
            <a:r>
              <a:rPr lang="en-US" b="1" dirty="0" smtClean="0"/>
              <a:t>Deteriorated congenital N</a:t>
            </a:r>
          </a:p>
          <a:p>
            <a:r>
              <a:rPr lang="en-US" sz="2400" dirty="0" smtClean="0"/>
              <a:t>N after brainstem injury inc </a:t>
            </a:r>
            <a:r>
              <a:rPr lang="en-US" sz="2400" dirty="0" err="1" smtClean="0"/>
              <a:t>oculopalatal</a:t>
            </a:r>
            <a:r>
              <a:rPr lang="en-US" sz="2400" dirty="0" smtClean="0"/>
              <a:t> </a:t>
            </a:r>
            <a:r>
              <a:rPr lang="en-US" sz="2400" dirty="0" err="1" smtClean="0"/>
              <a:t>myoclonus</a:t>
            </a:r>
            <a:endParaRPr lang="en-US" sz="2400" dirty="0" smtClean="0"/>
          </a:p>
          <a:p>
            <a:r>
              <a:rPr lang="en-US" sz="2400" dirty="0" smtClean="0"/>
              <a:t>MS</a:t>
            </a:r>
          </a:p>
          <a:p>
            <a:r>
              <a:rPr lang="en-US" sz="2400" dirty="0" smtClean="0"/>
              <a:t>SCA</a:t>
            </a:r>
          </a:p>
          <a:p>
            <a:endParaRPr lang="en-US" dirty="0" smtClean="0"/>
          </a:p>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Well known ‘facts’</a:t>
            </a:r>
            <a:endParaRPr lang="en-US" dirty="0"/>
          </a:p>
        </p:txBody>
      </p:sp>
      <p:sp>
        <p:nvSpPr>
          <p:cNvPr id="3" name="Content Placeholder 2"/>
          <p:cNvSpPr>
            <a:spLocks noGrp="1"/>
          </p:cNvSpPr>
          <p:nvPr>
            <p:ph idx="1"/>
          </p:nvPr>
        </p:nvSpPr>
        <p:spPr/>
        <p:txBody>
          <a:bodyPr>
            <a:noAutofit/>
          </a:bodyPr>
          <a:lstStyle/>
          <a:p>
            <a:r>
              <a:rPr lang="en-US" sz="4400" dirty="0" smtClean="0"/>
              <a:t>Pts with cong N do not have </a:t>
            </a:r>
            <a:r>
              <a:rPr lang="en-US" sz="4400" dirty="0" smtClean="0"/>
              <a:t>oscillopsia</a:t>
            </a:r>
            <a:r>
              <a:rPr lang="en-US" sz="4400" dirty="0" smtClean="0"/>
              <a:t>….unless </a:t>
            </a:r>
            <a:r>
              <a:rPr lang="en-US" sz="4400" dirty="0" smtClean="0"/>
              <a:t>you </a:t>
            </a:r>
            <a:r>
              <a:rPr lang="en-US" sz="4400" dirty="0" smtClean="0"/>
              <a:t>ask </a:t>
            </a:r>
            <a:r>
              <a:rPr lang="en-US" sz="4400" dirty="0" smtClean="0"/>
              <a:t>them:  </a:t>
            </a:r>
            <a:r>
              <a:rPr lang="en-US" sz="4400" dirty="0" smtClean="0"/>
              <a:t>&gt;30% get intermittent oscillopsia</a:t>
            </a:r>
            <a:endParaRPr lang="en-US" sz="4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39157"/>
            <a:ext cx="8229600" cy="2368786"/>
          </a:xfrm>
        </p:spPr>
        <p:txBody>
          <a:bodyPr>
            <a:normAutofit fontScale="90000"/>
          </a:bodyPr>
          <a:lstStyle/>
          <a:p>
            <a:r>
              <a:rPr lang="en-US" sz="2222" b="1" dirty="0" smtClean="0"/>
              <a:t>Latent Manifest Latent N / Fusion </a:t>
            </a:r>
            <a:r>
              <a:rPr lang="en-US" sz="2222" b="1" dirty="0" err="1" smtClean="0"/>
              <a:t>Maldevelopment</a:t>
            </a:r>
            <a:r>
              <a:rPr lang="en-US" sz="2222" b="1" dirty="0" smtClean="0"/>
              <a:t> N Syndrome</a:t>
            </a:r>
            <a:r>
              <a:rPr lang="en-US" dirty="0" smtClean="0"/>
              <a:t/>
            </a:r>
            <a:br>
              <a:rPr lang="en-US" dirty="0" smtClean="0"/>
            </a:br>
            <a:r>
              <a:rPr lang="en-US" dirty="0" smtClean="0"/>
              <a:t>LMLN / FMNS</a:t>
            </a:r>
            <a:br>
              <a:rPr lang="en-US" dirty="0" smtClean="0"/>
            </a:br>
            <a:r>
              <a:rPr lang="en-US" sz="2667" dirty="0" smtClean="0"/>
              <a:t>This is the type of N seen in congenital strabismus.</a:t>
            </a:r>
            <a:br>
              <a:rPr lang="en-US" sz="2667" dirty="0" smtClean="0"/>
            </a:br>
            <a:r>
              <a:rPr lang="en-US" sz="2667" dirty="0" smtClean="0"/>
              <a:t> …more common in PVL, </a:t>
            </a:r>
            <a:r>
              <a:rPr lang="en-US" sz="2667" dirty="0" err="1" smtClean="0"/>
              <a:t>Trisomy</a:t>
            </a:r>
            <a:r>
              <a:rPr lang="en-US" sz="2667" dirty="0" smtClean="0"/>
              <a:t> 21, IVH-</a:t>
            </a:r>
            <a:r>
              <a:rPr lang="en-US" sz="2667" dirty="0" err="1" smtClean="0"/>
              <a:t>Hcephalus</a:t>
            </a:r>
            <a:r>
              <a:rPr lang="en-US" sz="2667" dirty="0" smtClean="0"/>
              <a:t>, Williams Syndrome </a:t>
            </a:r>
            <a:r>
              <a:rPr lang="en-US" dirty="0" smtClean="0"/>
              <a:t/>
            </a:r>
            <a:br>
              <a:rPr lang="en-US" dirty="0" smtClean="0"/>
            </a:br>
            <a:endParaRPr lang="en-US" dirty="0"/>
          </a:p>
        </p:txBody>
      </p:sp>
      <p:sp>
        <p:nvSpPr>
          <p:cNvPr id="3" name="Content Placeholder 2"/>
          <p:cNvSpPr>
            <a:spLocks noGrp="1"/>
          </p:cNvSpPr>
          <p:nvPr>
            <p:ph idx="1"/>
          </p:nvPr>
        </p:nvSpPr>
        <p:spPr>
          <a:xfrm>
            <a:off x="457200" y="3675616"/>
            <a:ext cx="8229600" cy="3094001"/>
          </a:xfrm>
        </p:spPr>
        <p:txBody>
          <a:bodyPr>
            <a:normAutofit fontScale="92500"/>
          </a:bodyPr>
          <a:lstStyle/>
          <a:p>
            <a:pPr>
              <a:buNone/>
            </a:pPr>
            <a:r>
              <a:rPr lang="en-US" sz="3600" dirty="0" smtClean="0"/>
              <a:t>If eyes straight:</a:t>
            </a:r>
            <a:r>
              <a:rPr lang="en-US" sz="3600" dirty="0" smtClean="0"/>
              <a:t> no </a:t>
            </a:r>
            <a:r>
              <a:rPr lang="en-US" sz="3600" dirty="0" smtClean="0"/>
              <a:t>nystagmus [all latent, </a:t>
            </a:r>
            <a:r>
              <a:rPr lang="en-US" sz="3600" dirty="0" smtClean="0"/>
              <a:t>LN]</a:t>
            </a:r>
            <a:endParaRPr lang="en-US" sz="3600" dirty="0" smtClean="0"/>
          </a:p>
          <a:p>
            <a:pPr>
              <a:buNone/>
            </a:pPr>
            <a:endParaRPr lang="en-US" sz="3600" dirty="0" smtClean="0"/>
          </a:p>
          <a:p>
            <a:pPr>
              <a:buNone/>
            </a:pPr>
            <a:r>
              <a:rPr lang="en-US" sz="3600" dirty="0" smtClean="0"/>
              <a:t>If strabismus develops, can develop blur or oscillopsia [N becomes manifest, MLN]</a:t>
            </a:r>
          </a:p>
          <a:p>
            <a:pPr>
              <a:buNone/>
            </a:pPr>
            <a:endParaRPr lang="en-US"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Strabismus </a:t>
            </a:r>
            <a:r>
              <a:rPr lang="en-US" dirty="0" err="1" smtClean="0"/>
              <a:t>decompensating</a:t>
            </a:r>
            <a:r>
              <a:rPr lang="en-US" dirty="0" smtClean="0"/>
              <a:t> FMNS</a:t>
            </a:r>
            <a:endParaRPr lang="en-US" dirty="0"/>
          </a:p>
        </p:txBody>
      </p:sp>
      <p:sp>
        <p:nvSpPr>
          <p:cNvPr id="3" name="Content Placeholder 2"/>
          <p:cNvSpPr>
            <a:spLocks noGrp="1"/>
          </p:cNvSpPr>
          <p:nvPr>
            <p:ph idx="1"/>
          </p:nvPr>
        </p:nvSpPr>
        <p:spPr>
          <a:xfrm>
            <a:off x="457200" y="2079018"/>
            <a:ext cx="8229600" cy="5659498"/>
          </a:xfrm>
        </p:spPr>
        <p:txBody>
          <a:bodyPr>
            <a:normAutofit/>
          </a:bodyPr>
          <a:lstStyle/>
          <a:p>
            <a:r>
              <a:rPr lang="en-US" b="1" u="sng" dirty="0" smtClean="0">
                <a:hlinkClick r:id="rId2"/>
              </a:rPr>
              <a:t>Treatment of manifest latent nystagmus.</a:t>
            </a:r>
            <a:r>
              <a:rPr lang="en-US" b="1" u="sng" dirty="0" smtClean="0"/>
              <a:t>      </a:t>
            </a:r>
          </a:p>
          <a:p>
            <a:pPr>
              <a:buNone/>
            </a:pPr>
            <a:r>
              <a:rPr lang="en-US" sz="2286" u="sng" dirty="0" smtClean="0"/>
              <a:t>Am J Ophthalmol. 1990 Aug </a:t>
            </a:r>
            <a:r>
              <a:rPr lang="en-US" sz="2286" b="1" u="sng" dirty="0" smtClean="0"/>
              <a:t>   </a:t>
            </a:r>
            <a:r>
              <a:rPr lang="en-US" sz="2000" dirty="0" smtClean="0">
                <a:hlinkClick r:id="rId3"/>
              </a:rPr>
              <a:t>Zubcov AA, </a:t>
            </a:r>
            <a:r>
              <a:rPr lang="en-US" sz="2000" dirty="0" smtClean="0">
                <a:hlinkClick r:id="rId4"/>
              </a:rPr>
              <a:t>Reinecke RD, </a:t>
            </a:r>
            <a:r>
              <a:rPr lang="en-US" sz="2000" dirty="0" smtClean="0"/>
              <a:t>Gottlob I….., </a:t>
            </a:r>
            <a:endParaRPr lang="en-US" b="1" u="sng" dirty="0" smtClean="0">
              <a:hlinkClick r:id="rId5"/>
            </a:endParaRPr>
          </a:p>
          <a:p>
            <a:r>
              <a:rPr lang="en-US" b="1" u="sng" dirty="0" smtClean="0">
                <a:hlinkClick r:id="rId5"/>
              </a:rPr>
              <a:t>8 pts with MLN  (recordings): look  for N reduction after treatment. </a:t>
            </a:r>
          </a:p>
          <a:p>
            <a:r>
              <a:rPr lang="en-US" b="1" u="sng" dirty="0" smtClean="0">
                <a:hlinkClick r:id="rId5"/>
              </a:rPr>
              <a:t>7/8 had strabismus &amp; reduced BCVA </a:t>
            </a:r>
          </a:p>
          <a:p>
            <a:r>
              <a:rPr lang="en-US" b="1" u="sng" dirty="0" smtClean="0">
                <a:hlinkClick r:id="rId5"/>
              </a:rPr>
              <a:t>5/7  : strabismus surgery. Orthotropia postop, &amp; MLN converted to LN. </a:t>
            </a:r>
          </a:p>
          <a:p>
            <a:r>
              <a:rPr lang="en-US" b="1" u="sng" dirty="0" smtClean="0">
                <a:hlinkClick r:id="rId5"/>
              </a:rPr>
              <a:t>4/5 : improvement in binocular visual acuity.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11" b="1" u="sng" dirty="0" smtClean="0">
                <a:hlinkClick r:id="rId2"/>
              </a:rPr>
              <a:t>Treatment of manifest latent nystagmus.</a:t>
            </a:r>
            <a:r>
              <a:rPr lang="en-US" sz="3111" b="1" u="sng" dirty="0" smtClean="0"/>
              <a:t>      </a:t>
            </a:r>
            <a:br>
              <a:rPr lang="en-US" sz="3111" b="1" u="sng" dirty="0" smtClean="0"/>
            </a:br>
            <a:r>
              <a:rPr lang="en-US" sz="2222" u="sng" dirty="0" smtClean="0"/>
              <a:t>Am J </a:t>
            </a:r>
            <a:r>
              <a:rPr lang="en-US" sz="2222" u="sng" dirty="0" err="1" smtClean="0"/>
              <a:t>Ophthalmol</a:t>
            </a:r>
            <a:r>
              <a:rPr lang="en-US" sz="2222" u="sng" dirty="0" smtClean="0"/>
              <a:t>. 1990 </a:t>
            </a:r>
            <a:r>
              <a:rPr lang="en-US" sz="2222" u="sng" smtClean="0"/>
              <a:t>Aug </a:t>
            </a:r>
            <a:r>
              <a:rPr lang="en-US" sz="2222" b="1" u="sng" smtClean="0"/>
              <a:t>   </a:t>
            </a:r>
            <a:br>
              <a:rPr lang="en-US" sz="2222" b="1" u="sng" smtClean="0"/>
            </a:br>
            <a:r>
              <a:rPr lang="en-US" sz="2222" smtClean="0">
                <a:hlinkClick r:id="rId3"/>
              </a:rPr>
              <a:t>Zubcov</a:t>
            </a:r>
            <a:r>
              <a:rPr lang="en-US" sz="2222" dirty="0" smtClean="0">
                <a:hlinkClick r:id="rId3"/>
              </a:rPr>
              <a:t> AA, </a:t>
            </a:r>
            <a:r>
              <a:rPr lang="en-US" sz="2222" dirty="0" smtClean="0">
                <a:hlinkClick r:id="rId4"/>
              </a:rPr>
              <a:t>Reinecke RD, </a:t>
            </a:r>
            <a:r>
              <a:rPr lang="en-US" sz="2222" dirty="0" err="1" smtClean="0"/>
              <a:t>Gottlob</a:t>
            </a:r>
            <a:r>
              <a:rPr lang="en-US" sz="2222" dirty="0" smtClean="0"/>
              <a:t> I….</a:t>
            </a:r>
            <a:r>
              <a:rPr lang="en-US" sz="3200" dirty="0" smtClean="0"/>
              <a:t>., </a:t>
            </a:r>
            <a:endParaRPr lang="en-US" b="1" u="sng" dirty="0" smtClean="0">
              <a:hlinkClick r:id="rId5"/>
            </a:endParaRPr>
          </a:p>
        </p:txBody>
      </p:sp>
      <p:sp>
        <p:nvSpPr>
          <p:cNvPr id="3" name="Content Placeholder 2"/>
          <p:cNvSpPr>
            <a:spLocks noGrp="1"/>
          </p:cNvSpPr>
          <p:nvPr>
            <p:ph idx="1"/>
          </p:nvPr>
        </p:nvSpPr>
        <p:spPr>
          <a:xfrm>
            <a:off x="457200" y="1892755"/>
            <a:ext cx="8229600" cy="4660445"/>
          </a:xfrm>
        </p:spPr>
        <p:txBody>
          <a:bodyPr>
            <a:normAutofit fontScale="92500" lnSpcReduction="10000"/>
          </a:bodyPr>
          <a:lstStyle/>
          <a:p>
            <a:r>
              <a:rPr lang="en-US" b="1" u="sng" dirty="0" smtClean="0">
                <a:hlinkClick r:id="rId5"/>
              </a:rPr>
              <a:t>3/8 : glasses. </a:t>
            </a:r>
          </a:p>
          <a:p>
            <a:r>
              <a:rPr lang="en-US" b="1" u="sng" dirty="0" smtClean="0">
                <a:hlinkClick r:id="rId5"/>
              </a:rPr>
              <a:t>1/3 had accommodative ET;  with glasses MLN was converted to LN with improved vision.</a:t>
            </a:r>
          </a:p>
          <a:p>
            <a:r>
              <a:rPr lang="en-US" sz="3840" b="1" u="sng" dirty="0" smtClean="0">
                <a:hlinkClick r:id="rId5"/>
              </a:rPr>
              <a:t>The possibility of converting MLN to LN and improving acuity by strabismus surgery is a reasonable goal. </a:t>
            </a:r>
          </a:p>
          <a:p>
            <a:r>
              <a:rPr lang="en-US" b="1" u="sng" dirty="0" smtClean="0">
                <a:hlinkClick r:id="rId5"/>
              </a:rPr>
              <a:t>In patients with MLN and strabismus, PERFECT surgical or optical alignment of the eyes decreases the N and may also improve binocular visual acuity</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Strabismus </a:t>
            </a:r>
            <a:r>
              <a:rPr lang="en-US" dirty="0" err="1" smtClean="0"/>
              <a:t>decompensating</a:t>
            </a:r>
            <a:r>
              <a:rPr lang="en-US" dirty="0" smtClean="0"/>
              <a:t> FMNS</a:t>
            </a:r>
            <a:r>
              <a:rPr lang="en-US" dirty="0" smtClean="0"/>
              <a:t> </a:t>
            </a:r>
            <a:br>
              <a:rPr lang="en-US" dirty="0" smtClean="0"/>
            </a:br>
            <a:r>
              <a:rPr lang="en-US" sz="3111" dirty="0" smtClean="0"/>
              <a:t>LK case #1</a:t>
            </a:r>
            <a:endParaRPr lang="en-US" sz="3111" dirty="0"/>
          </a:p>
        </p:txBody>
      </p:sp>
      <p:sp>
        <p:nvSpPr>
          <p:cNvPr id="3" name="Content Placeholder 2"/>
          <p:cNvSpPr>
            <a:spLocks noGrp="1"/>
          </p:cNvSpPr>
          <p:nvPr>
            <p:ph idx="1"/>
          </p:nvPr>
        </p:nvSpPr>
        <p:spPr>
          <a:xfrm>
            <a:off x="685800" y="1981200"/>
            <a:ext cx="7770813" cy="4876800"/>
          </a:xfrm>
        </p:spPr>
        <p:txBody>
          <a:bodyPr>
            <a:normAutofit/>
          </a:bodyPr>
          <a:lstStyle/>
          <a:p>
            <a:pPr>
              <a:buNone/>
            </a:pPr>
            <a:r>
              <a:rPr lang="en-US" dirty="0" smtClean="0"/>
              <a:t> </a:t>
            </a:r>
          </a:p>
          <a:p>
            <a:r>
              <a:rPr lang="en-US" dirty="0" smtClean="0"/>
              <a:t>Progressive XT and oscillopsia</a:t>
            </a:r>
          </a:p>
          <a:p>
            <a:r>
              <a:rPr lang="en-US" dirty="0" smtClean="0"/>
              <a:t>Presumed loss of accommodative amplitude with age caused </a:t>
            </a:r>
            <a:r>
              <a:rPr lang="en-US" dirty="0" err="1" smtClean="0"/>
              <a:t>exophoria</a:t>
            </a:r>
            <a:r>
              <a:rPr lang="en-US" dirty="0" smtClean="0"/>
              <a:t> to become XT, and LN to become MLN</a:t>
            </a:r>
          </a:p>
          <a:p>
            <a:r>
              <a:rPr lang="en-US" dirty="0" smtClean="0"/>
              <a:t>Oscillopsia and blur is 2ary to loss of fusion and development of MLN  </a:t>
            </a:r>
          </a:p>
          <a:p>
            <a:r>
              <a:rPr lang="en-US" dirty="0" smtClean="0"/>
              <a:t>Cured with surgical alignment </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From Larry Abel</a:t>
            </a:r>
            <a:endParaRPr lang="en-US" dirty="0"/>
          </a:p>
        </p:txBody>
      </p:sp>
      <p:sp>
        <p:nvSpPr>
          <p:cNvPr id="3" name="Content Placeholder 2"/>
          <p:cNvSpPr>
            <a:spLocks noGrp="1"/>
          </p:cNvSpPr>
          <p:nvPr>
            <p:ph idx="1"/>
          </p:nvPr>
        </p:nvSpPr>
        <p:spPr/>
        <p:txBody>
          <a:bodyPr/>
          <a:lstStyle/>
          <a:p>
            <a:r>
              <a:rPr lang="en-AU" dirty="0" smtClean="0"/>
              <a:t>..‘BA appeared to have LMLN and is continually troubled by oscillopsia. </a:t>
            </a:r>
          </a:p>
          <a:p>
            <a:r>
              <a:rPr lang="en-AU" dirty="0" smtClean="0"/>
              <a:t>I recorded his eye movements both </a:t>
            </a:r>
            <a:r>
              <a:rPr lang="en-AU" dirty="0" err="1" smtClean="0"/>
              <a:t>monocularly</a:t>
            </a:r>
            <a:r>
              <a:rPr lang="en-AU" dirty="0" smtClean="0"/>
              <a:t> and binocularly. Recording quality was not great, as his large XT made it impossible to get both eyes well-recorded at the same time..’</a:t>
            </a:r>
            <a:r>
              <a:rPr lang="en-US" dirty="0" smtClean="0"/>
              <a:t> </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Acq</a:t>
            </a:r>
            <a:r>
              <a:rPr lang="en-US" dirty="0" smtClean="0"/>
              <a:t> oscillopsia  Symptomatic MLN</a:t>
            </a:r>
            <a:endParaRPr lang="en-US" dirty="0"/>
          </a:p>
        </p:txBody>
      </p:sp>
      <p:sp>
        <p:nvSpPr>
          <p:cNvPr id="3" name="Content Placeholder 2"/>
          <p:cNvSpPr>
            <a:spLocks noGrp="1"/>
          </p:cNvSpPr>
          <p:nvPr>
            <p:ph idx="1"/>
          </p:nvPr>
        </p:nvSpPr>
        <p:spPr>
          <a:xfrm>
            <a:off x="457200" y="1938860"/>
            <a:ext cx="4666689" cy="4525963"/>
          </a:xfrm>
        </p:spPr>
        <p:txBody>
          <a:bodyPr>
            <a:normAutofit fontScale="70000" lnSpcReduction="20000"/>
          </a:bodyPr>
          <a:lstStyle/>
          <a:p>
            <a:r>
              <a:rPr lang="en-AU" sz="3294" dirty="0" smtClean="0"/>
              <a:t>In these recordings, green traces are the left and blue the right eye data. You can see that his nystagmus beats in both of the above recordings towards the viewing eye and does so with a generally decreasing velocity waveform</a:t>
            </a:r>
            <a:r>
              <a:rPr lang="en-AU" dirty="0" smtClean="0"/>
              <a:t>. </a:t>
            </a:r>
          </a:p>
          <a:p>
            <a:r>
              <a:rPr lang="en-AU" sz="2581" dirty="0" smtClean="0"/>
              <a:t>The strange waveforms of the non-fixating eye  seen in the OS and OU figures are not, I believe, actual. I think they may arise from his gaze going outside the recording system’s limit. </a:t>
            </a:r>
            <a:endParaRPr lang="en-US" sz="2581" dirty="0"/>
          </a:p>
        </p:txBody>
      </p:sp>
      <p:pic>
        <p:nvPicPr>
          <p:cNvPr id="4" name="Picture 3" descr="MA LMLN.tiff"/>
          <p:cNvPicPr>
            <a:picLocks noChangeAspect="1"/>
          </p:cNvPicPr>
          <p:nvPr/>
        </p:nvPicPr>
        <p:blipFill>
          <a:blip r:embed="rId2"/>
          <a:stretch>
            <a:fillRect/>
          </a:stretch>
        </p:blipFill>
        <p:spPr>
          <a:xfrm>
            <a:off x="5123889" y="2032786"/>
            <a:ext cx="4020111" cy="310724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Strabismus </a:t>
            </a:r>
            <a:r>
              <a:rPr lang="en-US" dirty="0" err="1" smtClean="0"/>
              <a:t>decompensating</a:t>
            </a:r>
            <a:r>
              <a:rPr lang="en-US" dirty="0" smtClean="0"/>
              <a:t> FMNS</a:t>
            </a:r>
            <a:r>
              <a:rPr lang="en-US" dirty="0" smtClean="0"/>
              <a:t> </a:t>
            </a:r>
            <a:br>
              <a:rPr lang="en-US" dirty="0" smtClean="0"/>
            </a:br>
            <a:r>
              <a:rPr lang="en-US" sz="3111" dirty="0" smtClean="0"/>
              <a:t>LK case #2</a:t>
            </a:r>
            <a:endParaRPr lang="en-US" sz="3111" dirty="0"/>
          </a:p>
        </p:txBody>
      </p:sp>
      <p:sp>
        <p:nvSpPr>
          <p:cNvPr id="3" name="Content Placeholder 2"/>
          <p:cNvSpPr>
            <a:spLocks noGrp="1"/>
          </p:cNvSpPr>
          <p:nvPr>
            <p:ph idx="1"/>
          </p:nvPr>
        </p:nvSpPr>
        <p:spPr/>
        <p:txBody>
          <a:bodyPr>
            <a:normAutofit/>
          </a:bodyPr>
          <a:lstStyle/>
          <a:p>
            <a:pPr>
              <a:buNone/>
            </a:pPr>
            <a:r>
              <a:rPr lang="en-US" dirty="0" smtClean="0"/>
              <a:t> </a:t>
            </a:r>
          </a:p>
          <a:p>
            <a:r>
              <a:rPr lang="en-US" b="1" dirty="0" smtClean="0"/>
              <a:t>Blur and oscillopsia on reading </a:t>
            </a:r>
            <a:r>
              <a:rPr lang="en-US" dirty="0" smtClean="0"/>
              <a:t>caused by A –pattern. The blur was due to MLN; on </a:t>
            </a:r>
            <a:r>
              <a:rPr lang="en-US" dirty="0" err="1" smtClean="0"/>
              <a:t>upgaze</a:t>
            </a:r>
            <a:r>
              <a:rPr lang="en-US" dirty="0" smtClean="0"/>
              <a:t> he had better acuity, stereo and he had pure LN</a:t>
            </a:r>
          </a:p>
          <a:p>
            <a:r>
              <a:rPr lang="en-US" dirty="0" smtClean="0"/>
              <a:t>Surgery for A- pattern allowed fusion in </a:t>
            </a:r>
            <a:r>
              <a:rPr lang="en-US" dirty="0" err="1" smtClean="0"/>
              <a:t>downgaze</a:t>
            </a:r>
            <a:r>
              <a:rPr lang="en-US" dirty="0" smtClean="0"/>
              <a:t>, and converted MLN to LN, improving </a:t>
            </a:r>
            <a:r>
              <a:rPr lang="en-US" dirty="0" err="1" smtClean="0"/>
              <a:t>downgaze</a:t>
            </a:r>
            <a:r>
              <a:rPr lang="en-US" dirty="0" smtClean="0"/>
              <a:t> clarity.</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Deterioration of ‘regular’ CN</a:t>
            </a:r>
            <a:endParaRPr lang="en-US" dirty="0"/>
          </a:p>
        </p:txBody>
      </p:sp>
      <p:sp>
        <p:nvSpPr>
          <p:cNvPr id="3" name="Content Placeholder 2"/>
          <p:cNvSpPr>
            <a:spLocks noGrp="1"/>
          </p:cNvSpPr>
          <p:nvPr>
            <p:ph idx="1"/>
          </p:nvPr>
        </p:nvSpPr>
        <p:spPr>
          <a:xfrm>
            <a:off x="685800" y="2209800"/>
            <a:ext cx="7770813" cy="4648200"/>
          </a:xfrm>
        </p:spPr>
        <p:txBody>
          <a:bodyPr>
            <a:normAutofit/>
          </a:bodyPr>
          <a:lstStyle/>
          <a:p>
            <a:r>
              <a:rPr lang="en-US" sz="2800" dirty="0" smtClean="0"/>
              <a:t>Well described if there is an associated neurological problem  or sensory deterioration</a:t>
            </a:r>
          </a:p>
          <a:p>
            <a:r>
              <a:rPr lang="en-US" sz="2800" dirty="0" smtClean="0"/>
              <a:t>ANY suggestion of deterioration warrants careful ophthalmic and neurological evaluation &amp; </a:t>
            </a:r>
            <a:r>
              <a:rPr lang="en-US" sz="2800" dirty="0" err="1" smtClean="0"/>
              <a:t>usu</a:t>
            </a:r>
            <a:r>
              <a:rPr lang="en-US" sz="2800" dirty="0" smtClean="0"/>
              <a:t> MRI</a:t>
            </a:r>
            <a:endParaRPr lang="en-US" sz="2800" dirty="0" smtClean="0"/>
          </a:p>
          <a:p>
            <a:r>
              <a:rPr lang="en-US" sz="2800" dirty="0" smtClean="0"/>
              <a:t>Well described in </a:t>
            </a:r>
            <a:r>
              <a:rPr lang="en-US" sz="2800" dirty="0" smtClean="0"/>
              <a:t>some cases of ‘stress’ </a:t>
            </a:r>
            <a:r>
              <a:rPr lang="en-US" sz="2800" dirty="0" err="1" smtClean="0"/>
              <a:t>e.g</a:t>
            </a:r>
            <a:r>
              <a:rPr lang="en-US" sz="2800" dirty="0" smtClean="0"/>
              <a:t> worse @ exam times or when having vision tested for driving test</a:t>
            </a:r>
            <a:endParaRPr 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Stress causing deterioration of CN</a:t>
            </a:r>
            <a:r>
              <a:rPr lang="en-US" dirty="0" smtClean="0"/>
              <a:t> </a:t>
            </a:r>
            <a:r>
              <a:rPr lang="en-US" sz="3111" dirty="0" smtClean="0"/>
              <a:t>		</a:t>
            </a:r>
            <a:r>
              <a:rPr lang="en-US" sz="3111" dirty="0" smtClean="0"/>
              <a:t>LK case #3</a:t>
            </a:r>
            <a:endParaRPr lang="en-US" sz="3111" dirty="0"/>
          </a:p>
        </p:txBody>
      </p:sp>
      <p:sp>
        <p:nvSpPr>
          <p:cNvPr id="3" name="Content Placeholder 2"/>
          <p:cNvSpPr>
            <a:spLocks noGrp="1"/>
          </p:cNvSpPr>
          <p:nvPr>
            <p:ph idx="1"/>
          </p:nvPr>
        </p:nvSpPr>
        <p:spPr>
          <a:xfrm>
            <a:off x="685800" y="2116156"/>
            <a:ext cx="7560733" cy="4428564"/>
          </a:xfrm>
        </p:spPr>
        <p:txBody>
          <a:bodyPr>
            <a:normAutofit fontScale="40000" lnSpcReduction="20000"/>
          </a:bodyPr>
          <a:lstStyle/>
          <a:p>
            <a:pPr>
              <a:buNone/>
            </a:pPr>
            <a:r>
              <a:rPr lang="en-US" sz="8000" dirty="0" smtClean="0">
                <a:solidFill>
                  <a:srgbClr val="000000"/>
                </a:solidFill>
                <a:latin typeface="Consolas"/>
                <a:ea typeface="Consolas"/>
                <a:cs typeface="Consolas"/>
              </a:rPr>
              <a:t>55</a:t>
            </a:r>
            <a:r>
              <a:rPr lang="en-US" dirty="0" smtClean="0">
                <a:solidFill>
                  <a:srgbClr val="000000"/>
                </a:solidFill>
                <a:latin typeface="Consolas"/>
                <a:ea typeface="Consolas"/>
                <a:cs typeface="Consolas"/>
              </a:rPr>
              <a:t> </a:t>
            </a:r>
            <a:r>
              <a:rPr lang="en-US" sz="8000" dirty="0" smtClean="0">
                <a:solidFill>
                  <a:srgbClr val="000000"/>
                </a:solidFill>
                <a:latin typeface="Consolas"/>
                <a:ea typeface="Consolas"/>
                <a:cs typeface="Consolas"/>
              </a:rPr>
              <a:t>yo WF with known familial CN [3 female sibs, one with oscillopsia] and pre-existing astigmatism. </a:t>
            </a:r>
          </a:p>
          <a:p>
            <a:pPr>
              <a:buNone/>
            </a:pPr>
            <a:r>
              <a:rPr lang="en-US" sz="8000" b="1" dirty="0" smtClean="0">
                <a:solidFill>
                  <a:srgbClr val="000000"/>
                </a:solidFill>
                <a:latin typeface="Consolas"/>
                <a:ea typeface="Consolas"/>
                <a:cs typeface="Consolas"/>
              </a:rPr>
              <a:t>Previous BCVA 6/15, N5 OU [2001]</a:t>
            </a:r>
            <a:r>
              <a:rPr lang="en-US" sz="8000" dirty="0" smtClean="0">
                <a:solidFill>
                  <a:srgbClr val="000000"/>
                </a:solidFill>
                <a:latin typeface="Consolas"/>
                <a:ea typeface="Consolas"/>
                <a:cs typeface="Consolas"/>
              </a:rPr>
              <a:t>. </a:t>
            </a:r>
          </a:p>
          <a:p>
            <a:pPr>
              <a:buNone/>
            </a:pPr>
            <a:r>
              <a:rPr lang="en-US" sz="8000" dirty="0" smtClean="0">
                <a:solidFill>
                  <a:srgbClr val="000000"/>
                </a:solidFill>
                <a:latin typeface="Consolas"/>
                <a:ea typeface="Consolas"/>
                <a:cs typeface="Consolas"/>
              </a:rPr>
              <a:t>2002:  Is assaulted during her work [inc  sexually]. No LOC. </a:t>
            </a:r>
          </a:p>
          <a:p>
            <a:pPr>
              <a:buNone/>
            </a:pPr>
            <a:r>
              <a:rPr lang="en-US" sz="8000" dirty="0" smtClean="0">
                <a:solidFill>
                  <a:srgbClr val="000000"/>
                </a:solidFill>
                <a:latin typeface="Consolas"/>
                <a:ea typeface="Consolas"/>
                <a:cs typeface="Consolas"/>
              </a:rPr>
              <a:t>6 weeks later develops  reduced BCVA 6/80 OU and </a:t>
            </a:r>
            <a:r>
              <a:rPr lang="en-US" sz="8000" dirty="0" err="1" smtClean="0">
                <a:solidFill>
                  <a:srgbClr val="000000"/>
                </a:solidFill>
                <a:latin typeface="Consolas"/>
                <a:ea typeface="Consolas"/>
                <a:cs typeface="Consolas"/>
              </a:rPr>
              <a:t>ocsillopsia</a:t>
            </a:r>
            <a:endParaRPr lang="en-US" sz="8000" dirty="0" smtClean="0">
              <a:solidFill>
                <a:srgbClr val="000000"/>
              </a:solidFill>
              <a:latin typeface="Consolas"/>
              <a:ea typeface="Consolas"/>
              <a:cs typeface="Consolas"/>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Stress causing deterioration of CN </a:t>
            </a:r>
            <a:r>
              <a:rPr lang="en-US" sz="3111" dirty="0" smtClean="0"/>
              <a:t>#3</a:t>
            </a:r>
            <a:endParaRPr lang="en-US" sz="3111" dirty="0"/>
          </a:p>
        </p:txBody>
      </p:sp>
      <p:sp>
        <p:nvSpPr>
          <p:cNvPr id="3" name="Content Placeholder 2"/>
          <p:cNvSpPr>
            <a:spLocks noGrp="1"/>
          </p:cNvSpPr>
          <p:nvPr>
            <p:ph idx="1"/>
          </p:nvPr>
        </p:nvSpPr>
        <p:spPr>
          <a:xfrm>
            <a:off x="685800" y="2116156"/>
            <a:ext cx="7560733" cy="4428564"/>
          </a:xfrm>
        </p:spPr>
        <p:txBody>
          <a:bodyPr>
            <a:normAutofit fontScale="25000" lnSpcReduction="20000"/>
          </a:bodyPr>
          <a:lstStyle/>
          <a:p>
            <a:pPr>
              <a:buNone/>
            </a:pPr>
            <a:r>
              <a:rPr lang="en-US" sz="8000" dirty="0" smtClean="0">
                <a:solidFill>
                  <a:srgbClr val="000000"/>
                </a:solidFill>
                <a:latin typeface="Consolas"/>
                <a:ea typeface="Consolas"/>
                <a:cs typeface="Consolas"/>
              </a:rPr>
              <a:t>Tests:</a:t>
            </a:r>
          </a:p>
          <a:p>
            <a:r>
              <a:rPr lang="en-US" sz="8000" dirty="0" smtClean="0">
                <a:solidFill>
                  <a:srgbClr val="000000"/>
                </a:solidFill>
                <a:latin typeface="Consolas"/>
                <a:ea typeface="Consolas"/>
                <a:cs typeface="Consolas"/>
              </a:rPr>
              <a:t>ERG normal</a:t>
            </a:r>
          </a:p>
          <a:p>
            <a:r>
              <a:rPr lang="en-US" sz="8000" dirty="0" smtClean="0">
                <a:solidFill>
                  <a:srgbClr val="000000"/>
                </a:solidFill>
                <a:latin typeface="Consolas"/>
                <a:ea typeface="Consolas"/>
                <a:cs typeface="Consolas"/>
              </a:rPr>
              <a:t>MRI  8X15 mm lesion left </a:t>
            </a:r>
            <a:r>
              <a:rPr lang="en-US" sz="8000" dirty="0" err="1" smtClean="0">
                <a:solidFill>
                  <a:srgbClr val="000000"/>
                </a:solidFill>
                <a:latin typeface="Consolas"/>
                <a:ea typeface="Consolas"/>
                <a:cs typeface="Consolas"/>
              </a:rPr>
              <a:t>trigone</a:t>
            </a:r>
            <a:r>
              <a:rPr lang="en-US" sz="8000" dirty="0" smtClean="0">
                <a:solidFill>
                  <a:srgbClr val="000000"/>
                </a:solidFill>
                <a:latin typeface="Consolas"/>
                <a:ea typeface="Consolas"/>
                <a:cs typeface="Consolas"/>
              </a:rPr>
              <a:t>.</a:t>
            </a:r>
          </a:p>
          <a:p>
            <a:r>
              <a:rPr lang="en-US" sz="9600" b="1" dirty="0" smtClean="0">
                <a:solidFill>
                  <a:srgbClr val="000000"/>
                </a:solidFill>
                <a:latin typeface="Consolas"/>
                <a:ea typeface="Consolas"/>
                <a:cs typeface="Consolas"/>
              </a:rPr>
              <a:t>Recordings: typical CN waveforms with poor foveation. Predominantly </a:t>
            </a:r>
            <a:r>
              <a:rPr lang="en-US" sz="9600" b="1" dirty="0" err="1" smtClean="0">
                <a:solidFill>
                  <a:srgbClr val="000000"/>
                </a:solidFill>
                <a:latin typeface="Consolas"/>
                <a:ea typeface="Consolas"/>
                <a:cs typeface="Consolas"/>
              </a:rPr>
              <a:t>pendular</a:t>
            </a:r>
            <a:r>
              <a:rPr lang="en-US" sz="9600" b="1" dirty="0" smtClean="0">
                <a:solidFill>
                  <a:srgbClr val="000000"/>
                </a:solidFill>
                <a:latin typeface="Consolas"/>
                <a:ea typeface="Consolas"/>
                <a:cs typeface="Consolas"/>
              </a:rPr>
              <a:t> and </a:t>
            </a:r>
            <a:r>
              <a:rPr lang="en-US" sz="9600" b="1" dirty="0" err="1" smtClean="0">
                <a:solidFill>
                  <a:srgbClr val="000000"/>
                </a:solidFill>
                <a:latin typeface="Consolas"/>
                <a:ea typeface="Consolas"/>
                <a:cs typeface="Consolas"/>
              </a:rPr>
              <a:t>pseudoccycloid</a:t>
            </a:r>
            <a:r>
              <a:rPr lang="en-US" sz="9600" b="1" dirty="0" smtClean="0">
                <a:solidFill>
                  <a:srgbClr val="000000"/>
                </a:solidFill>
                <a:latin typeface="Consolas"/>
                <a:ea typeface="Consolas"/>
                <a:cs typeface="Consolas"/>
              </a:rPr>
              <a:t> in central</a:t>
            </a:r>
            <a:r>
              <a:rPr lang="en-US" sz="9600" b="1" dirty="0" smtClean="0">
                <a:solidFill>
                  <a:srgbClr val="000000"/>
                </a:solidFill>
                <a:latin typeface="Consolas"/>
                <a:ea typeface="Consolas"/>
                <a:cs typeface="Consolas"/>
              </a:rPr>
              <a:t> ±20° </a:t>
            </a:r>
            <a:r>
              <a:rPr lang="en-US" sz="9600" b="1" dirty="0" smtClean="0">
                <a:solidFill>
                  <a:srgbClr val="000000"/>
                </a:solidFill>
                <a:latin typeface="Consolas"/>
                <a:ea typeface="Consolas"/>
                <a:cs typeface="Consolas"/>
              </a:rPr>
              <a:t>with jerk beyond </a:t>
            </a:r>
            <a:r>
              <a:rPr lang="en-US" sz="9600" b="1" dirty="0" smtClean="0">
                <a:solidFill>
                  <a:srgbClr val="000000"/>
                </a:solidFill>
                <a:latin typeface="Consolas"/>
                <a:ea typeface="Consolas"/>
                <a:cs typeface="Consolas"/>
              </a:rPr>
              <a:t>that</a:t>
            </a:r>
          </a:p>
          <a:p>
            <a:pPr>
              <a:buNone/>
            </a:pPr>
            <a:r>
              <a:rPr lang="en-US" sz="16000" b="1" dirty="0" smtClean="0">
                <a:solidFill>
                  <a:srgbClr val="000000"/>
                </a:solidFill>
                <a:latin typeface="Consolas"/>
                <a:ea typeface="Consolas"/>
                <a:cs typeface="Consolas"/>
              </a:rPr>
              <a:t>Recordings NOT consistent with 6/15</a:t>
            </a:r>
            <a:endParaRPr lang="en-US" sz="8000" b="1" dirty="0" smtClean="0">
              <a:solidFill>
                <a:srgbClr val="000000"/>
              </a:solidFill>
              <a:latin typeface="Consolas"/>
              <a:ea typeface="Consolas"/>
              <a:cs typeface="Consolas"/>
            </a:endParaRPr>
          </a:p>
          <a:p>
            <a:pPr>
              <a:buNone/>
            </a:pPr>
            <a:endParaRPr lang="en-US" dirty="0" smtClean="0">
              <a:solidFill>
                <a:srgbClr val="000000"/>
              </a:solidFill>
              <a:latin typeface="Consolas"/>
              <a:ea typeface="Consolas"/>
              <a:cs typeface="Consolas"/>
            </a:endParaRPr>
          </a:p>
          <a:p>
            <a:pPr>
              <a:buNone/>
            </a:pPr>
            <a:endParaRPr lang="en-US" b="1"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312"/>
            <a:ext cx="8229600" cy="3690498"/>
          </a:xfrm>
        </p:spPr>
        <p:txBody>
          <a:bodyPr>
            <a:noAutofit/>
          </a:bodyPr>
          <a:lstStyle/>
          <a:p>
            <a:r>
              <a:rPr lang="en-AU" sz="2400" dirty="0" smtClean="0"/>
              <a:t>Her primary position waveform is not one particularly likely to give very good acuity…there is only minimal foveation; the waveform is pseudo-cycloid</a:t>
            </a:r>
            <a:r>
              <a:rPr lang="en-AU" sz="2800" dirty="0" smtClean="0"/>
              <a:t>.  </a:t>
            </a:r>
            <a:br>
              <a:rPr lang="en-AU" sz="2800" dirty="0" smtClean="0"/>
            </a:br>
            <a:r>
              <a:rPr lang="en-AU" sz="2800" dirty="0" smtClean="0"/>
              <a:t/>
            </a:r>
            <a:br>
              <a:rPr lang="en-AU" sz="2800" dirty="0" smtClean="0"/>
            </a:br>
            <a:r>
              <a:rPr lang="en-AU" sz="2800" dirty="0" smtClean="0"/>
              <a:t/>
            </a:r>
            <a:br>
              <a:rPr lang="en-AU" sz="2800" dirty="0" smtClean="0"/>
            </a:br>
            <a:r>
              <a:rPr lang="en-AU" sz="1600" dirty="0" smtClean="0"/>
              <a:t>Since at first glance it looks </a:t>
            </a:r>
            <a:r>
              <a:rPr lang="en-AU" sz="1600" dirty="0" err="1" smtClean="0"/>
              <a:t>pendular</a:t>
            </a:r>
            <a:r>
              <a:rPr lang="en-AU" sz="1600" dirty="0" smtClean="0"/>
              <a:t>, I've marked the saccades with arrows.  I don't really know when this can be distinguished from </a:t>
            </a:r>
            <a:r>
              <a:rPr lang="en-AU" sz="1600" dirty="0" err="1" smtClean="0"/>
              <a:t>pendular</a:t>
            </a:r>
            <a:r>
              <a:rPr lang="en-AU" sz="1600" dirty="0" smtClean="0"/>
              <a:t> with braking saccades, since in both cases there's a bidirectional slow eye movement that's interrupted at one extreme by a fast phase</a:t>
            </a:r>
            <a:r>
              <a:rPr lang="en-AU" sz="2000" dirty="0" smtClean="0"/>
              <a:t>..</a:t>
            </a:r>
            <a:br>
              <a:rPr lang="en-AU" sz="2000" dirty="0" smtClean="0"/>
            </a:br>
            <a:r>
              <a:rPr lang="en-AU" sz="2000" dirty="0" smtClean="0"/>
              <a:t> This is a 6/60 waveform…not a 6/15 waveform</a:t>
            </a:r>
            <a:br>
              <a:rPr lang="en-AU" sz="2000" dirty="0" smtClean="0"/>
            </a:br>
            <a:r>
              <a:rPr lang="en-AU" sz="2000" dirty="0" smtClean="0"/>
              <a:t>implies a degradation in her waveform &amp; [</a:t>
            </a:r>
            <a:r>
              <a:rPr lang="en-AU" sz="2000" dirty="0" err="1" smtClean="0"/>
              <a:t>esp</a:t>
            </a:r>
            <a:r>
              <a:rPr lang="en-AU" sz="2000" dirty="0" smtClean="0"/>
              <a:t>] foveation time</a:t>
            </a:r>
            <a:endParaRPr lang="en-US" sz="2000" dirty="0"/>
          </a:p>
        </p:txBody>
      </p:sp>
      <p:pic>
        <p:nvPicPr>
          <p:cNvPr id="4" name="Content Placeholder 3" descr="kelsey1.tiff"/>
          <p:cNvPicPr>
            <a:picLocks noGrp="1" noChangeAspect="1"/>
          </p:cNvPicPr>
          <p:nvPr>
            <p:ph idx="1"/>
          </p:nvPr>
        </p:nvPicPr>
        <p:blipFill>
          <a:blip r:embed="rId2"/>
          <a:srcRect l="-30701" r="-30701"/>
          <a:stretch>
            <a:fillRect/>
          </a:stretch>
        </p:blipFill>
        <p:spPr>
          <a:xfrm>
            <a:off x="3285067" y="3525148"/>
            <a:ext cx="7169679" cy="3374656"/>
          </a:xfrm>
        </p:spPr>
      </p:pic>
      <p:sp>
        <p:nvSpPr>
          <p:cNvPr id="5" name="TextBox 4"/>
          <p:cNvSpPr txBox="1"/>
          <p:nvPr/>
        </p:nvSpPr>
        <p:spPr>
          <a:xfrm>
            <a:off x="457200" y="3690569"/>
            <a:ext cx="2470484" cy="3416320"/>
          </a:xfrm>
          <a:prstGeom prst="rect">
            <a:avLst/>
          </a:prstGeom>
          <a:noFill/>
        </p:spPr>
        <p:txBody>
          <a:bodyPr wrap="square" rtlCol="0">
            <a:spAutoFit/>
          </a:bodyPr>
          <a:lstStyle/>
          <a:p>
            <a:pPr>
              <a:buNone/>
            </a:pPr>
            <a:r>
              <a:rPr lang="en-US" b="1" dirty="0" smtClean="0">
                <a:solidFill>
                  <a:srgbClr val="000000"/>
                </a:solidFill>
                <a:latin typeface="Consolas"/>
                <a:ea typeface="Consolas"/>
                <a:cs typeface="Consolas"/>
              </a:rPr>
              <a:t>Rich Hertle:</a:t>
            </a:r>
          </a:p>
          <a:p>
            <a:pPr>
              <a:buNone/>
            </a:pPr>
            <a:r>
              <a:rPr lang="en-US" b="1" dirty="0" smtClean="0">
                <a:solidFill>
                  <a:srgbClr val="000000"/>
                </a:solidFill>
                <a:latin typeface="Consolas"/>
                <a:ea typeface="Consolas"/>
                <a:cs typeface="Consolas"/>
              </a:rPr>
              <a:t>Yes this stressful situation can alter the CN, especially in a patient with</a:t>
            </a:r>
          </a:p>
          <a:p>
            <a:pPr>
              <a:buNone/>
            </a:pPr>
            <a:r>
              <a:rPr lang="en-US" b="1" dirty="0" smtClean="0">
                <a:solidFill>
                  <a:srgbClr val="000000"/>
                </a:solidFill>
                <a:latin typeface="Consolas"/>
                <a:ea typeface="Consolas"/>
                <a:cs typeface="Consolas"/>
              </a:rPr>
              <a:t>one of the less visually advantageous waveforms, i.e. </a:t>
            </a:r>
            <a:r>
              <a:rPr lang="en-US" b="1" dirty="0" err="1" smtClean="0">
                <a:solidFill>
                  <a:srgbClr val="000000"/>
                </a:solidFill>
                <a:latin typeface="Consolas"/>
                <a:ea typeface="Consolas"/>
                <a:cs typeface="Consolas"/>
              </a:rPr>
              <a:t>pendular</a:t>
            </a:r>
            <a:r>
              <a:rPr lang="en-US" b="1" dirty="0" smtClean="0">
                <a:solidFill>
                  <a:srgbClr val="000000"/>
                </a:solidFill>
                <a:latin typeface="Consolas"/>
                <a:ea typeface="Consolas"/>
                <a:cs typeface="Consolas"/>
              </a:rPr>
              <a:t> types.</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Acquired N that I see:</a:t>
            </a:r>
            <a:endParaRPr lang="en-US" dirty="0"/>
          </a:p>
        </p:txBody>
      </p:sp>
      <p:sp>
        <p:nvSpPr>
          <p:cNvPr id="3" name="Content Placeholder 2"/>
          <p:cNvSpPr>
            <a:spLocks noGrp="1"/>
          </p:cNvSpPr>
          <p:nvPr>
            <p:ph idx="1"/>
          </p:nvPr>
        </p:nvSpPr>
        <p:spPr/>
        <p:txBody>
          <a:bodyPr/>
          <a:lstStyle/>
          <a:p>
            <a:r>
              <a:rPr lang="en-US" sz="2400" dirty="0" smtClean="0"/>
              <a:t>SOM  </a:t>
            </a:r>
          </a:p>
          <a:p>
            <a:r>
              <a:rPr lang="en-US" sz="2400" dirty="0" smtClean="0"/>
              <a:t>Deteriorated congenital N</a:t>
            </a:r>
          </a:p>
          <a:p>
            <a:r>
              <a:rPr lang="en-US" b="1" dirty="0" smtClean="0"/>
              <a:t>N after brainstem injury inc </a:t>
            </a:r>
            <a:r>
              <a:rPr lang="en-US" b="1" dirty="0" err="1" smtClean="0"/>
              <a:t>oculopalatal</a:t>
            </a:r>
            <a:r>
              <a:rPr lang="en-US" b="1" dirty="0" smtClean="0"/>
              <a:t> </a:t>
            </a:r>
            <a:r>
              <a:rPr lang="en-US" b="1" dirty="0" err="1" smtClean="0"/>
              <a:t>myoclonus</a:t>
            </a:r>
            <a:endParaRPr lang="en-US" b="1" dirty="0" smtClean="0"/>
          </a:p>
          <a:p>
            <a:r>
              <a:rPr lang="en-US" b="1" dirty="0" smtClean="0"/>
              <a:t>MS</a:t>
            </a:r>
          </a:p>
          <a:p>
            <a:r>
              <a:rPr lang="en-US" sz="2400" dirty="0" smtClean="0"/>
              <a:t>SCA</a:t>
            </a:r>
          </a:p>
          <a:p>
            <a:endParaRPr lang="en-US" dirty="0" smtClean="0"/>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65667" y="67236"/>
            <a:ext cx="7770813" cy="1371600"/>
          </a:xfrm>
        </p:spPr>
        <p:txBody>
          <a:bodyPr>
            <a:normAutofit fontScale="90000"/>
          </a:bodyPr>
          <a:lstStyle/>
          <a:p>
            <a:r>
              <a:rPr lang="en-US" dirty="0" smtClean="0"/>
              <a:t>McLean &amp; </a:t>
            </a:r>
            <a:r>
              <a:rPr lang="en-US" dirty="0" err="1" smtClean="0"/>
              <a:t>Gottlob</a:t>
            </a:r>
            <a:r>
              <a:rPr lang="en-US" dirty="0" smtClean="0"/>
              <a:t/>
            </a:r>
            <a:br>
              <a:rPr lang="en-US" dirty="0" smtClean="0"/>
            </a:br>
            <a:r>
              <a:rPr lang="en-US" sz="4000" dirty="0" smtClean="0"/>
              <a:t>Expert </a:t>
            </a:r>
            <a:r>
              <a:rPr lang="en-US" sz="4000" dirty="0" err="1" smtClean="0"/>
              <a:t>Opin</a:t>
            </a:r>
            <a:r>
              <a:rPr lang="en-US" sz="4000" dirty="0" smtClean="0"/>
              <a:t> </a:t>
            </a:r>
            <a:r>
              <a:rPr lang="en-US" sz="4000" dirty="0" err="1" smtClean="0"/>
              <a:t>Pharmacother</a:t>
            </a:r>
            <a:r>
              <a:rPr lang="en-US" sz="4000" dirty="0" smtClean="0"/>
              <a:t>   2009</a:t>
            </a:r>
            <a:endParaRPr lang="en-US" dirty="0"/>
          </a:p>
        </p:txBody>
      </p:sp>
      <p:pic>
        <p:nvPicPr>
          <p:cNvPr id="6" name="Content Placeholder 5" descr="gottlob .tiff"/>
          <p:cNvPicPr>
            <a:picLocks noGrp="1" noChangeAspect="1"/>
          </p:cNvPicPr>
          <p:nvPr>
            <p:ph idx="1"/>
          </p:nvPr>
        </p:nvPicPr>
        <p:blipFill>
          <a:blip r:embed="rId2"/>
          <a:srcRect l="-18665" r="-18665"/>
          <a:stretch>
            <a:fillRect/>
          </a:stretch>
        </p:blipFill>
        <p:spPr>
          <a:xfrm>
            <a:off x="685800" y="2853267"/>
            <a:ext cx="7770813" cy="3657600"/>
          </a:xfrm>
        </p:spPr>
      </p:pic>
      <p:sp>
        <p:nvSpPr>
          <p:cNvPr id="8" name="TextBox 7"/>
          <p:cNvSpPr txBox="1"/>
          <p:nvPr/>
        </p:nvSpPr>
        <p:spPr>
          <a:xfrm>
            <a:off x="1862667" y="2319867"/>
            <a:ext cx="2417474" cy="369332"/>
          </a:xfrm>
          <a:prstGeom prst="rect">
            <a:avLst/>
          </a:prstGeom>
          <a:noFill/>
        </p:spPr>
        <p:txBody>
          <a:bodyPr wrap="none" rtlCol="0">
            <a:noAutofit/>
          </a:bodyPr>
          <a:lstStyle/>
          <a:p>
            <a:r>
              <a:rPr lang="en-US" b="1" dirty="0" smtClean="0">
                <a:solidFill>
                  <a:schemeClr val="accent5">
                    <a:lumMod val="90000"/>
                    <a:lumOff val="10000"/>
                  </a:schemeClr>
                </a:solidFill>
              </a:rPr>
              <a:t>SEMINAL ARTICLE</a:t>
            </a:r>
            <a:endParaRPr lang="en-US" b="1" dirty="0">
              <a:solidFill>
                <a:schemeClr val="accent5">
                  <a:lumMod val="90000"/>
                  <a:lumOff val="10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a:t>
            </a:r>
            <a:r>
              <a:rPr lang="en-US" dirty="0" err="1" smtClean="0"/>
              <a:t>acq</a:t>
            </a:r>
            <a:r>
              <a:rPr lang="en-US" dirty="0" smtClean="0"/>
              <a:t> nystagmus</a:t>
            </a:r>
            <a:endParaRPr lang="en-US" dirty="0"/>
          </a:p>
        </p:txBody>
      </p:sp>
      <p:sp>
        <p:nvSpPr>
          <p:cNvPr id="3" name="Content Placeholder 2"/>
          <p:cNvSpPr>
            <a:spLocks noGrp="1"/>
          </p:cNvSpPr>
          <p:nvPr>
            <p:ph idx="1"/>
          </p:nvPr>
        </p:nvSpPr>
        <p:spPr/>
        <p:txBody>
          <a:bodyPr>
            <a:normAutofit fontScale="92500" lnSpcReduction="10000"/>
          </a:bodyPr>
          <a:lstStyle/>
          <a:p>
            <a:r>
              <a:rPr lang="en-US" b="1" dirty="0" err="1" smtClean="0"/>
              <a:t>Oculopalatal</a:t>
            </a:r>
            <a:r>
              <a:rPr lang="en-US" b="1" dirty="0" smtClean="0"/>
              <a:t> </a:t>
            </a:r>
            <a:r>
              <a:rPr lang="en-US" b="1" dirty="0" err="1" smtClean="0"/>
              <a:t>myoclonus</a:t>
            </a:r>
            <a:r>
              <a:rPr lang="en-US" b="1" dirty="0" smtClean="0"/>
              <a:t>       </a:t>
            </a:r>
            <a:r>
              <a:rPr lang="en-US" sz="1882" dirty="0" smtClean="0"/>
              <a:t>Starts in Y2 after </a:t>
            </a:r>
            <a:r>
              <a:rPr lang="en-US" sz="1882" dirty="0" err="1" smtClean="0"/>
              <a:t>pontine</a:t>
            </a:r>
            <a:r>
              <a:rPr lang="en-US" sz="1882" dirty="0" smtClean="0"/>
              <a:t> injury</a:t>
            </a:r>
          </a:p>
          <a:p>
            <a:pPr>
              <a:buNone/>
            </a:pPr>
            <a:r>
              <a:rPr lang="en-US" sz="1882" dirty="0" smtClean="0"/>
              <a:t>A type of aberrant regeneration.  </a:t>
            </a:r>
            <a:r>
              <a:rPr lang="en-US" sz="1882" dirty="0" smtClean="0">
                <a:solidFill>
                  <a:srgbClr val="000000"/>
                </a:solidFill>
                <a:latin typeface="+mj-lt"/>
                <a:ea typeface="Consolas"/>
                <a:cs typeface="Consolas"/>
              </a:rPr>
              <a:t>In the complete OPM syndrome, you can have the palate, Eustachian tube, eye/</a:t>
            </a:r>
            <a:r>
              <a:rPr lang="en-US" sz="1882" dirty="0" err="1" smtClean="0">
                <a:solidFill>
                  <a:srgbClr val="000000"/>
                </a:solidFill>
                <a:latin typeface="+mj-lt"/>
                <a:ea typeface="Consolas"/>
                <a:cs typeface="Consolas"/>
              </a:rPr>
              <a:t>s</a:t>
            </a:r>
            <a:r>
              <a:rPr lang="en-US" sz="1882" dirty="0" smtClean="0">
                <a:solidFill>
                  <a:srgbClr val="000000"/>
                </a:solidFill>
                <a:latin typeface="+mj-lt"/>
                <a:ea typeface="Consolas"/>
                <a:cs typeface="Consolas"/>
              </a:rPr>
              <a:t>,  diaphragm, face, neck, and shoulder going together, and they are synchronous</a:t>
            </a:r>
            <a:endParaRPr lang="en-US" sz="1882" dirty="0" smtClean="0">
              <a:latin typeface="+mj-lt"/>
            </a:endParaRPr>
          </a:p>
          <a:p>
            <a:r>
              <a:rPr lang="en-US" b="1" dirty="0" smtClean="0"/>
              <a:t>See- saw</a:t>
            </a:r>
          </a:p>
          <a:p>
            <a:pPr>
              <a:buNone/>
            </a:pPr>
            <a:r>
              <a:rPr lang="en-US" sz="1760" dirty="0" smtClean="0">
                <a:solidFill>
                  <a:srgbClr val="000000"/>
                </a:solidFill>
                <a:latin typeface="+mj-lt"/>
                <a:ea typeface="Consolas"/>
                <a:cs typeface="Consolas"/>
              </a:rPr>
              <a:t>G. M. </a:t>
            </a:r>
            <a:r>
              <a:rPr lang="en-US" sz="1760" dirty="0" err="1" smtClean="0">
                <a:solidFill>
                  <a:srgbClr val="000000"/>
                </a:solidFill>
                <a:latin typeface="+mj-lt"/>
                <a:ea typeface="Consolas"/>
                <a:cs typeface="Consolas"/>
              </a:rPr>
              <a:t>Halmagyi;et</a:t>
            </a:r>
            <a:r>
              <a:rPr lang="en-US" sz="1760" dirty="0" smtClean="0">
                <a:solidFill>
                  <a:srgbClr val="000000"/>
                </a:solidFill>
                <a:latin typeface="+mj-lt"/>
                <a:ea typeface="Consolas"/>
                <a:cs typeface="Consolas"/>
              </a:rPr>
              <a:t> al.  Jerk-waveform see-saw nystagmus due to unilateral </a:t>
            </a:r>
            <a:r>
              <a:rPr lang="en-US" sz="1760" dirty="0" err="1" smtClean="0">
                <a:solidFill>
                  <a:srgbClr val="000000"/>
                </a:solidFill>
                <a:latin typeface="+mj-lt"/>
                <a:ea typeface="Consolas"/>
                <a:cs typeface="Consolas"/>
              </a:rPr>
              <a:t>meso-diencephalic</a:t>
            </a:r>
            <a:r>
              <a:rPr lang="en-US" sz="1760" dirty="0" smtClean="0">
                <a:solidFill>
                  <a:srgbClr val="000000"/>
                </a:solidFill>
                <a:latin typeface="+mj-lt"/>
                <a:ea typeface="Consolas"/>
                <a:cs typeface="Consolas"/>
              </a:rPr>
              <a:t> lesion   Brain (1994), 117, 789-803</a:t>
            </a:r>
            <a:endParaRPr lang="en-US" sz="1760" dirty="0" smtClean="0">
              <a:latin typeface="+mj-lt"/>
            </a:endParaRPr>
          </a:p>
          <a:p>
            <a:r>
              <a:rPr lang="en-US" b="1" dirty="0" smtClean="0"/>
              <a:t>MS</a:t>
            </a:r>
          </a:p>
          <a:p>
            <a:pPr>
              <a:buNone/>
            </a:pPr>
            <a:r>
              <a:rPr lang="en-US" sz="1800" dirty="0" smtClean="0">
                <a:latin typeface="+mj-lt"/>
              </a:rPr>
              <a:t>Can be very complex.</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Drugs for </a:t>
            </a:r>
            <a:r>
              <a:rPr lang="en-US" dirty="0" err="1" smtClean="0"/>
              <a:t>acq</a:t>
            </a:r>
            <a:r>
              <a:rPr lang="en-US" dirty="0" smtClean="0"/>
              <a:t> nystagmus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Gabapentin…up to 3g/d  </a:t>
            </a:r>
            <a:r>
              <a:rPr lang="en-US" sz="1200" dirty="0" smtClean="0"/>
              <a:t>start with pediatric doses</a:t>
            </a:r>
            <a:endParaRPr lang="en-US" dirty="0" smtClean="0"/>
          </a:p>
          <a:p>
            <a:r>
              <a:rPr lang="en-US" dirty="0" err="1" smtClean="0"/>
              <a:t>Memantine</a:t>
            </a:r>
            <a:endParaRPr lang="en-US" dirty="0" smtClean="0"/>
          </a:p>
          <a:p>
            <a:r>
              <a:rPr lang="en-US" dirty="0" err="1" smtClean="0"/>
              <a:t>Clonazepam</a:t>
            </a:r>
            <a:r>
              <a:rPr lang="en-US" dirty="0" smtClean="0"/>
              <a:t>  </a:t>
            </a:r>
            <a:r>
              <a:rPr lang="en-US" sz="1200" dirty="0" smtClean="0"/>
              <a:t>2mgm, 2-3/d is max dose, otherwise sedating</a:t>
            </a:r>
            <a:endParaRPr lang="en-US" dirty="0" smtClean="0"/>
          </a:p>
          <a:p>
            <a:r>
              <a:rPr lang="en-US" dirty="0" smtClean="0"/>
              <a:t>?quinine for OPM</a:t>
            </a:r>
          </a:p>
          <a:p>
            <a:r>
              <a:rPr lang="en-US" dirty="0" smtClean="0"/>
              <a:t>3,4 </a:t>
            </a:r>
            <a:r>
              <a:rPr lang="en-US" dirty="0" err="1" smtClean="0"/>
              <a:t>diaminopyridine</a:t>
            </a:r>
            <a:r>
              <a:rPr lang="en-US" dirty="0" smtClean="0"/>
              <a:t> </a:t>
            </a:r>
            <a:r>
              <a:rPr lang="en-US" sz="1400" dirty="0" smtClean="0"/>
              <a:t>[available in Australia through Special Access Scheme]</a:t>
            </a:r>
            <a:endParaRPr lang="en-US" dirty="0" smtClean="0"/>
          </a:p>
          <a:p>
            <a:r>
              <a:rPr lang="en-US" dirty="0" smtClean="0"/>
              <a:t>‘Medical Marijuana’ </a:t>
            </a:r>
            <a:r>
              <a:rPr lang="en-US" sz="1400" dirty="0" smtClean="0"/>
              <a:t>[legally available in Australia through Special Access Scheme; test doses not legal but  available more freely]</a:t>
            </a:r>
            <a:endParaRPr lang="en-US" sz="1189" dirty="0" smtClean="0"/>
          </a:p>
          <a:p>
            <a:r>
              <a:rPr lang="en-US" dirty="0" smtClean="0"/>
              <a:t>Alcohol </a:t>
            </a:r>
            <a:r>
              <a:rPr lang="en-US" sz="1200" dirty="0" smtClean="0"/>
              <a:t>[orally – but </a:t>
            </a:r>
            <a:r>
              <a:rPr lang="en-US" sz="1200" dirty="0" err="1" smtClean="0"/>
              <a:t>usu</a:t>
            </a:r>
            <a:r>
              <a:rPr lang="en-US" sz="1200" dirty="0" smtClean="0"/>
              <a:t> only in inebriating doses] </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Surgery in </a:t>
            </a:r>
            <a:r>
              <a:rPr lang="en-US" dirty="0" err="1" smtClean="0"/>
              <a:t>acq</a:t>
            </a:r>
            <a:r>
              <a:rPr lang="en-US" dirty="0" smtClean="0"/>
              <a:t> nystagmus</a:t>
            </a:r>
            <a:endParaRPr lang="en-US" dirty="0"/>
          </a:p>
        </p:txBody>
      </p:sp>
      <p:sp>
        <p:nvSpPr>
          <p:cNvPr id="3" name="Content Placeholder 2"/>
          <p:cNvSpPr>
            <a:spLocks noGrp="1"/>
          </p:cNvSpPr>
          <p:nvPr>
            <p:ph idx="1"/>
          </p:nvPr>
        </p:nvSpPr>
        <p:spPr/>
        <p:txBody>
          <a:bodyPr/>
          <a:lstStyle/>
          <a:p>
            <a:r>
              <a:rPr lang="en-US" dirty="0" smtClean="0"/>
              <a:t>Several anecdotal case reports: tenotomy </a:t>
            </a:r>
            <a:r>
              <a:rPr lang="en-US" smtClean="0"/>
              <a:t>- resuture</a:t>
            </a:r>
          </a:p>
          <a:p>
            <a:r>
              <a:rPr lang="en-US" dirty="0" smtClean="0"/>
              <a:t>No reliable effect can be expected in your 1</a:t>
            </a:r>
            <a:r>
              <a:rPr lang="en-US" baseline="30000" dirty="0" smtClean="0"/>
              <a:t>st</a:t>
            </a:r>
            <a:r>
              <a:rPr lang="en-US" dirty="0" smtClean="0"/>
              <a:t>/ next case </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Acquired N that I see:</a:t>
            </a:r>
            <a:endParaRPr lang="en-US" dirty="0"/>
          </a:p>
        </p:txBody>
      </p:sp>
      <p:sp>
        <p:nvSpPr>
          <p:cNvPr id="3" name="Content Placeholder 2"/>
          <p:cNvSpPr>
            <a:spLocks noGrp="1"/>
          </p:cNvSpPr>
          <p:nvPr>
            <p:ph idx="1"/>
          </p:nvPr>
        </p:nvSpPr>
        <p:spPr/>
        <p:txBody>
          <a:bodyPr/>
          <a:lstStyle/>
          <a:p>
            <a:r>
              <a:rPr lang="en-US" sz="2400" dirty="0" smtClean="0"/>
              <a:t>SOM  </a:t>
            </a:r>
          </a:p>
          <a:p>
            <a:r>
              <a:rPr lang="en-US" sz="2400" dirty="0" smtClean="0"/>
              <a:t>Deteriorated congenital N</a:t>
            </a:r>
          </a:p>
          <a:p>
            <a:r>
              <a:rPr lang="en-US" sz="2400" dirty="0" smtClean="0"/>
              <a:t>N after brainstem injury inc </a:t>
            </a:r>
            <a:r>
              <a:rPr lang="en-US" sz="2400" dirty="0" err="1" smtClean="0"/>
              <a:t>oculopalatal</a:t>
            </a:r>
            <a:r>
              <a:rPr lang="en-US" sz="2400" dirty="0" smtClean="0"/>
              <a:t> </a:t>
            </a:r>
            <a:r>
              <a:rPr lang="en-US" sz="2400" dirty="0" err="1" smtClean="0"/>
              <a:t>myoclonus</a:t>
            </a:r>
            <a:endParaRPr lang="en-US" sz="2400" dirty="0" smtClean="0"/>
          </a:p>
          <a:p>
            <a:r>
              <a:rPr lang="en-US" sz="2400" dirty="0" smtClean="0"/>
              <a:t>MS</a:t>
            </a:r>
          </a:p>
          <a:p>
            <a:r>
              <a:rPr lang="en-US" b="1" dirty="0" smtClean="0"/>
              <a:t>SCA</a:t>
            </a:r>
          </a:p>
          <a:p>
            <a:endParaRPr lang="en-US" dirty="0" smtClean="0"/>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Spino</a:t>
            </a:r>
            <a:r>
              <a:rPr lang="en-US" dirty="0" smtClean="0"/>
              <a:t> </a:t>
            </a:r>
            <a:r>
              <a:rPr lang="en-US" dirty="0" err="1" smtClean="0"/>
              <a:t>Cerebellar</a:t>
            </a:r>
            <a:r>
              <a:rPr lang="en-US" dirty="0" smtClean="0"/>
              <a:t> Atrophy (SCA) syndromes </a:t>
            </a:r>
            <a:endParaRPr lang="en-US" dirty="0"/>
          </a:p>
        </p:txBody>
      </p:sp>
      <p:sp>
        <p:nvSpPr>
          <p:cNvPr id="3" name="Content Placeholder 2"/>
          <p:cNvSpPr>
            <a:spLocks noGrp="1"/>
          </p:cNvSpPr>
          <p:nvPr>
            <p:ph idx="1"/>
          </p:nvPr>
        </p:nvSpPr>
        <p:spPr/>
        <p:txBody>
          <a:bodyPr/>
          <a:lstStyle/>
          <a:p>
            <a:r>
              <a:rPr lang="en-US" dirty="0" smtClean="0"/>
              <a:t>Some pts will have DBN with definite null on extreme </a:t>
            </a:r>
            <a:r>
              <a:rPr lang="en-US" dirty="0" err="1" smtClean="0"/>
              <a:t>downgaze</a:t>
            </a:r>
            <a:endParaRPr lang="en-US" dirty="0" smtClean="0"/>
          </a:p>
          <a:p>
            <a:r>
              <a:rPr lang="en-US" dirty="0" smtClean="0"/>
              <a:t>Some will respond to large IR recessions</a:t>
            </a:r>
          </a:p>
          <a:p>
            <a:r>
              <a:rPr lang="en-US" dirty="0" smtClean="0"/>
              <a:t>Duration of effect cannot be predicted – weeks/ months/ years</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Acquired nystagmus</a:t>
            </a:r>
            <a:endParaRPr lang="en-US" dirty="0"/>
          </a:p>
        </p:txBody>
      </p:sp>
      <p:sp>
        <p:nvSpPr>
          <p:cNvPr id="3" name="Content Placeholder 2"/>
          <p:cNvSpPr>
            <a:spLocks noGrp="1"/>
          </p:cNvSpPr>
          <p:nvPr>
            <p:ph idx="1"/>
          </p:nvPr>
        </p:nvSpPr>
        <p:spPr/>
        <p:txBody>
          <a:bodyPr/>
          <a:lstStyle/>
          <a:p>
            <a:r>
              <a:rPr lang="en-US" dirty="0" smtClean="0"/>
              <a:t>Difficult group of patients</a:t>
            </a:r>
          </a:p>
          <a:p>
            <a:r>
              <a:rPr lang="en-US" dirty="0" smtClean="0"/>
              <a:t>Need expert assistance from neurologists and </a:t>
            </a:r>
            <a:r>
              <a:rPr lang="en-US" dirty="0" err="1" smtClean="0"/>
              <a:t>neuro</a:t>
            </a:r>
            <a:r>
              <a:rPr lang="en-US" dirty="0" smtClean="0"/>
              <a:t>-</a:t>
            </a:r>
            <a:r>
              <a:rPr lang="en-US" dirty="0" smtClean="0"/>
              <a:t>radiologists, and they </a:t>
            </a:r>
            <a:r>
              <a:rPr lang="en-US" smtClean="0"/>
              <a:t>need yours</a:t>
            </a:r>
          </a:p>
          <a:p>
            <a:r>
              <a:rPr lang="en-US" dirty="0" smtClean="0"/>
              <a:t>N recording can be diagnostic and imply specific reliable therapy</a:t>
            </a:r>
            <a:endParaRPr lang="en-US" dirty="0"/>
          </a:p>
        </p:txBody>
      </p:sp>
    </p:spTree>
  </p:cSld>
  <p:clrMapOvr>
    <a:masterClrMapping/>
  </p:clrMapOvr>
</p:sld>
</file>

<file path=ppt/theme/_rels/theme1.xml.rels><?xml version="1.0" encoding="UTF-8" standalone="yes"?>
<Relationships xmlns="http://schemas.openxmlformats.org/package/2006/relationships"><Relationship Id="rId4" Type="http://schemas.openxmlformats.org/officeDocument/2006/relationships/image" Target="../media/image4.jpeg"/><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 Id="rId5" Type="http://schemas.openxmlformats.org/officeDocument/2006/relationships/image" Target="../media/image5.jpeg"/></Relationships>
</file>

<file path=ppt/theme/theme1.xml><?xml version="1.0" encoding="utf-8"?>
<a:theme xmlns:a="http://schemas.openxmlformats.org/drawingml/2006/main" name="Folio">
  <a:themeElements>
    <a:clrScheme name="Folio">
      <a:dk1>
        <a:sysClr val="windowText" lastClr="000000"/>
      </a:dk1>
      <a:lt1>
        <a:sysClr val="window" lastClr="FFFFFF"/>
      </a:lt1>
      <a:dk2>
        <a:srgbClr val="2D2F2B"/>
      </a:dk2>
      <a:lt2>
        <a:srgbClr val="DEDED7"/>
      </a:lt2>
      <a:accent1>
        <a:srgbClr val="294171"/>
      </a:accent1>
      <a:accent2>
        <a:srgbClr val="748CBC"/>
      </a:accent2>
      <a:accent3>
        <a:srgbClr val="8E887C"/>
      </a:accent3>
      <a:accent4>
        <a:srgbClr val="834736"/>
      </a:accent4>
      <a:accent5>
        <a:srgbClr val="5A1705"/>
      </a:accent5>
      <a:accent6>
        <a:srgbClr val="A0A16A"/>
      </a:accent6>
      <a:hlink>
        <a:srgbClr val="74B6BC"/>
      </a:hlink>
      <a:folHlink>
        <a:srgbClr val="7F95A4"/>
      </a:folHlink>
    </a:clrScheme>
    <a:fontScheme name="Folio">
      <a:majorFont>
        <a:latin typeface="Calisto MT"/>
        <a:ea typeface=""/>
        <a:cs typeface=""/>
        <a:font script="Jpan" typeface="ＭＳ 明朝"/>
      </a:majorFont>
      <a:minorFont>
        <a:latin typeface="Calisto MT"/>
        <a:ea typeface=""/>
        <a:cs typeface=""/>
        <a:font script="Jpan" typeface="ＭＳ 明朝"/>
      </a:minorFont>
    </a:fontScheme>
    <a:fmtScheme name="Folio">
      <a:fillStyleLst>
        <a:solidFill>
          <a:schemeClr val="phClr"/>
        </a:solidFill>
        <a:blipFill rotWithShape="1">
          <a:blip xmlns:r="http://schemas.openxmlformats.org/officeDocument/2006/relationships" r:embed="rId1">
            <a:duotone>
              <a:schemeClr val="phClr">
                <a:shade val="30000"/>
                <a:satMod val="120000"/>
              </a:schemeClr>
              <a:schemeClr val="phClr">
                <a:tint val="70000"/>
                <a:satMod val="350000"/>
                <a:lumMod val="110000"/>
              </a:schemeClr>
            </a:duotone>
          </a:blip>
          <a:stretch/>
        </a:blipFill>
        <a:blipFill rotWithShape="1">
          <a:blip xmlns:r="http://schemas.openxmlformats.org/officeDocument/2006/relationships" r:embed="rId2">
            <a:duotone>
              <a:schemeClr val="phClr">
                <a:shade val="40000"/>
                <a:satMod val="120000"/>
              </a:schemeClr>
              <a:schemeClr val="phClr">
                <a:tint val="70000"/>
                <a:satMod val="300000"/>
                <a:lumMod val="110000"/>
              </a:schemeClr>
            </a:duotone>
          </a:blip>
          <a:tile tx="0" ty="0" sx="50000" sy="50000" flip="none" algn="tl"/>
        </a:blip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38100" dist="25400" dir="5400000" algn="br" rotWithShape="0">
              <a:srgbClr val="000000">
                <a:alpha val="50000"/>
              </a:srgbClr>
            </a:outerShdw>
          </a:effectLst>
        </a:effectStyle>
        <a:effectStyle>
          <a:effectLst>
            <a:innerShdw blurRad="190500" dist="25400">
              <a:srgbClr val="000000">
                <a:alpha val="50000"/>
              </a:srgbClr>
            </a:innerShdw>
          </a:effectLst>
        </a:effectStyle>
      </a:effectStyleLst>
      <a:bgFillStyleLst>
        <a:blipFill rotWithShape="1">
          <a:blip xmlns:r="http://schemas.openxmlformats.org/officeDocument/2006/relationships" r:embed="rId3">
            <a:duotone>
              <a:schemeClr val="phClr">
                <a:shade val="10000"/>
                <a:satMod val="125000"/>
              </a:schemeClr>
              <a:schemeClr val="phClr">
                <a:tint val="70000"/>
                <a:satMod val="350000"/>
                <a:lumMod val="110000"/>
              </a:schemeClr>
            </a:duotone>
          </a:blip>
          <a:stretch/>
        </a:blipFill>
        <a:blipFill rotWithShape="1">
          <a:blip xmlns:r="http://schemas.openxmlformats.org/officeDocument/2006/relationships" r:embed="rId4">
            <a:duotone>
              <a:schemeClr val="phClr">
                <a:shade val="10000"/>
                <a:satMod val="125000"/>
              </a:schemeClr>
              <a:schemeClr val="phClr">
                <a:tint val="70000"/>
                <a:satMod val="350000"/>
                <a:lumMod val="110000"/>
              </a:schemeClr>
            </a:duotone>
          </a:blip>
          <a:stretch/>
        </a:blipFill>
        <a:blipFill rotWithShape="1">
          <a:blip xmlns:r="http://schemas.openxmlformats.org/officeDocument/2006/relationships" r:embed="rId5">
            <a:duotone>
              <a:schemeClr val="phClr">
                <a:shade val="3000"/>
                <a:lumMod val="10000"/>
              </a:schemeClr>
              <a:schemeClr val="phClr">
                <a:tint val="91000"/>
                <a:satMod val="500000"/>
                <a:lumMod val="125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Folio.thmx</Template>
  <TotalTime>1478</TotalTime>
  <Words>1295</Words>
  <Application>Microsoft Macintosh PowerPoint</Application>
  <PresentationFormat>On-screen Show (4:3)</PresentationFormat>
  <Paragraphs>120</Paragraphs>
  <Slides>24</Slides>
  <Notes>0</Notes>
  <HiddenSlides>0</HiddenSlides>
  <MMClips>0</MMClips>
  <ScaleCrop>false</ScaleCrop>
  <HeadingPairs>
    <vt:vector size="4" baseType="variant">
      <vt:variant>
        <vt:lpstr>Design Template</vt:lpstr>
      </vt:variant>
      <vt:variant>
        <vt:i4>1</vt:i4>
      </vt:variant>
      <vt:variant>
        <vt:lpstr>Slide Titles</vt:lpstr>
      </vt:variant>
      <vt:variant>
        <vt:i4>24</vt:i4>
      </vt:variant>
    </vt:vector>
  </HeadingPairs>
  <TitlesOfParts>
    <vt:vector size="25" baseType="lpstr">
      <vt:lpstr>Folio</vt:lpstr>
      <vt:lpstr>Acquired  nystagmus</vt:lpstr>
      <vt:lpstr>Acquired N  as seen by a strabismus Dr</vt:lpstr>
      <vt:lpstr>S O Myokymia     25y overview</vt:lpstr>
      <vt:lpstr>Acquired N that I see:</vt:lpstr>
      <vt:lpstr>Well known ‘facts’</vt:lpstr>
      <vt:lpstr>Latent Manifest Latent N / Fusion Maldevelopment N Syndrome LMLN / FMNS This is the type of N seen in congenital strabismus.  …more common in PVL, Trisomy 21, IVH-Hcephalus, Williams Syndrome  </vt:lpstr>
      <vt:lpstr>Strabismus decompensating FMNS</vt:lpstr>
      <vt:lpstr>Treatment of manifest latent nystagmus.       Am J Ophthalmol. 1990 Aug     Zubcov AA, Reinecke RD, Gottlob I….., </vt:lpstr>
      <vt:lpstr>Strabismus decompensating FMNS  LK case #1</vt:lpstr>
      <vt:lpstr>From Larry Abel</vt:lpstr>
      <vt:lpstr>Acq oscillopsia  Symptomatic MLN</vt:lpstr>
      <vt:lpstr>Strabismus decompensating FMNS  LK case #2</vt:lpstr>
      <vt:lpstr>Deterioration of ‘regular’ CN</vt:lpstr>
      <vt:lpstr>Stress causing deterioration of CN   LK case #3</vt:lpstr>
      <vt:lpstr>Stress causing deterioration of CN #3</vt:lpstr>
      <vt:lpstr>Her primary position waveform is not one particularly likely to give very good acuity…there is only minimal foveation; the waveform is pseudo-cycloid.     Since at first glance it looks pendular, I've marked the saccades with arrows.  I don't really know when this can be distinguished from pendular with braking saccades, since in both cases there's a bidirectional slow eye movement that's interrupted at one extreme by a fast phase..  This is a 6/60 waveform…not a 6/15 waveform implies a degradation in her waveform &amp; [esp] foveation time</vt:lpstr>
      <vt:lpstr>Acquired N that I see:</vt:lpstr>
      <vt:lpstr>McLean &amp; Gottlob Expert Opin Pharmacother   2009</vt:lpstr>
      <vt:lpstr>Types of acq nystagmus</vt:lpstr>
      <vt:lpstr>Drugs for acq nystagmus</vt:lpstr>
      <vt:lpstr>Surgery in acq nystagmus</vt:lpstr>
      <vt:lpstr>Acquired N that I see:</vt:lpstr>
      <vt:lpstr>Spino Cerebellar Atrophy (SCA) syndromes </vt:lpstr>
      <vt:lpstr>Acquired nystagmus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of strabismus in trauma</dc:title>
  <dc:creator>lionel kowal</dc:creator>
  <cp:lastModifiedBy>lionel kowal</cp:lastModifiedBy>
  <cp:revision>18</cp:revision>
  <dcterms:created xsi:type="dcterms:W3CDTF">2012-02-15T07:19:58Z</dcterms:created>
  <dcterms:modified xsi:type="dcterms:W3CDTF">2012-02-15T07:29:39Z</dcterms:modified>
</cp:coreProperties>
</file>